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83" r:id="rId3"/>
    <p:sldId id="286" r:id="rId4"/>
    <p:sldId id="287" r:id="rId5"/>
    <p:sldId id="279" r:id="rId6"/>
    <p:sldId id="258" r:id="rId7"/>
    <p:sldId id="269" r:id="rId8"/>
    <p:sldId id="257" r:id="rId9"/>
    <p:sldId id="268" r:id="rId10"/>
    <p:sldId id="271" r:id="rId11"/>
    <p:sldId id="273" r:id="rId12"/>
    <p:sldId id="281" r:id="rId13"/>
    <p:sldId id="280" r:id="rId14"/>
    <p:sldId id="267" r:id="rId15"/>
  </p:sldIdLst>
  <p:sldSz cx="12192000" cy="6858000"/>
  <p:notesSz cx="7023100" cy="93091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vail Julie" initials="SJ" lastIdx="11" clrIdx="0">
    <p:extLst>
      <p:ext uri="{19B8F6BF-5375-455C-9EA6-DF929625EA0E}">
        <p15:presenceInfo xmlns:p15="http://schemas.microsoft.com/office/powerpoint/2012/main" userId="41788e60db623bd0" providerId="Windows Live"/>
      </p:ext>
    </p:extLst>
  </p:cmAuthor>
  <p:cmAuthor id="2" name="Camille Brun" initials="CB" lastIdx="14" clrIdx="1">
    <p:extLst>
      <p:ext uri="{19B8F6BF-5375-455C-9EA6-DF929625EA0E}">
        <p15:presenceInfo xmlns:p15="http://schemas.microsoft.com/office/powerpoint/2012/main" userId="Camille Bru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C2"/>
    <a:srgbClr val="F47E47"/>
    <a:srgbClr val="FFFFFF"/>
    <a:srgbClr val="6B7557"/>
    <a:srgbClr val="7FC1E0"/>
    <a:srgbClr val="F8F8F8"/>
    <a:srgbClr val="F5F3EE"/>
    <a:srgbClr val="CB52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3" autoAdjust="0"/>
    <p:restoredTop sz="94635" autoAdjust="0"/>
  </p:normalViewPr>
  <p:slideViewPr>
    <p:cSldViewPr snapToGrid="0" showGuides="1">
      <p:cViewPr varScale="1">
        <p:scale>
          <a:sx n="88" d="100"/>
          <a:sy n="88" d="100"/>
        </p:scale>
        <p:origin x="60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2-08T16:13:35.498" idx="4">
    <p:pos x="10" y="10"/>
    <p:text>ajouter routes vers NB ou villes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2-18T16:22:10.684" idx="14">
    <p:pos x="6984" y="66"/>
    <p:text>Ajouter temps de trajet des villes les plus pertinentes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25.svg"/><Relationship Id="rId1" Type="http://schemas.openxmlformats.org/officeDocument/2006/relationships/image" Target="../media/image14.png"/><Relationship Id="rId6" Type="http://schemas.openxmlformats.org/officeDocument/2006/relationships/image" Target="../media/image29.svg"/><Relationship Id="rId5" Type="http://schemas.openxmlformats.org/officeDocument/2006/relationships/image" Target="../media/image16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25.svg"/><Relationship Id="rId1" Type="http://schemas.openxmlformats.org/officeDocument/2006/relationships/image" Target="../media/image14.png"/><Relationship Id="rId6" Type="http://schemas.openxmlformats.org/officeDocument/2006/relationships/image" Target="../media/image29.svg"/><Relationship Id="rId5" Type="http://schemas.openxmlformats.org/officeDocument/2006/relationships/image" Target="../media/image16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718F00-7C9D-48A2-9DB9-1D920E50365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4776DC9-693B-4094-9450-6D5A4DE03E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b="1" dirty="0">
              <a:latin typeface="+mn-lt"/>
            </a:rPr>
            <a:t>Hub régional idéal pour transporteurs, distributeurs, 3-4-5PL, entreposage mutualisé…</a:t>
          </a:r>
        </a:p>
        <a:p>
          <a:pPr>
            <a:lnSpc>
              <a:spcPct val="100000"/>
            </a:lnSpc>
          </a:pPr>
          <a:r>
            <a:rPr lang="en-US" sz="1800" b="1" dirty="0" err="1">
              <a:latin typeface="+mn-lt"/>
            </a:rPr>
            <a:t>Optimiser</a:t>
          </a:r>
          <a:r>
            <a:rPr lang="en-US" sz="1800" b="1" dirty="0">
              <a:latin typeface="+mn-lt"/>
            </a:rPr>
            <a:t> </a:t>
          </a:r>
          <a:r>
            <a:rPr lang="en-US" sz="1800" b="1" dirty="0" err="1">
              <a:latin typeface="+mn-lt"/>
            </a:rPr>
            <a:t>votre</a:t>
          </a:r>
          <a:r>
            <a:rPr lang="en-US" sz="1800" b="1" dirty="0">
              <a:latin typeface="+mn-lt"/>
            </a:rPr>
            <a:t> </a:t>
          </a:r>
          <a:r>
            <a:rPr lang="en-US" sz="1800" b="1" dirty="0" err="1">
              <a:latin typeface="+mn-lt"/>
            </a:rPr>
            <a:t>logistique</a:t>
          </a:r>
          <a:r>
            <a:rPr lang="en-US" sz="1800" b="1" dirty="0">
              <a:latin typeface="+mn-lt"/>
            </a:rPr>
            <a:t>! </a:t>
          </a:r>
          <a:r>
            <a:rPr lang="en-US" sz="1800" b="1" i="1" dirty="0" smtClean="0">
              <a:latin typeface="+mn-lt"/>
            </a:rPr>
            <a:t>“ Dernier </a:t>
          </a:r>
          <a:r>
            <a:rPr lang="en-US" sz="1800" b="1" i="1" dirty="0" err="1" smtClean="0">
              <a:latin typeface="+mn-lt"/>
            </a:rPr>
            <a:t>kilomètre</a:t>
          </a:r>
          <a:r>
            <a:rPr lang="en-US" sz="1800" b="1" i="1" dirty="0" smtClean="0">
              <a:latin typeface="+mn-lt"/>
            </a:rPr>
            <a:t> et </a:t>
          </a:r>
          <a:r>
            <a:rPr lang="en-US" sz="1800" b="1" i="1" dirty="0" err="1" smtClean="0">
              <a:latin typeface="+mn-lt"/>
            </a:rPr>
            <a:t>juste</a:t>
          </a:r>
          <a:r>
            <a:rPr lang="en-US" sz="1800" b="1" i="1" dirty="0" smtClean="0">
              <a:latin typeface="+mn-lt"/>
            </a:rPr>
            <a:t> à temps ‘’</a:t>
          </a:r>
          <a:endParaRPr lang="en-US" sz="1800" b="1" i="1" dirty="0">
            <a:latin typeface="+mn-lt"/>
          </a:endParaRPr>
        </a:p>
      </dgm:t>
    </dgm:pt>
    <dgm:pt modelId="{08E274A3-F99B-45A5-883D-ECA61ABCDAE0}" type="parTrans" cxnId="{E08235DD-DA17-4EA4-B56C-485030D142BC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 sz="1800">
            <a:latin typeface="+mn-lt"/>
          </a:endParaRPr>
        </a:p>
      </dgm:t>
    </dgm:pt>
    <dgm:pt modelId="{F34D92AE-10CF-4B3A-969A-BB65E45CC50A}" type="sibTrans" cxnId="{E08235DD-DA17-4EA4-B56C-485030D142BC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 sz="1800">
            <a:latin typeface="+mn-lt"/>
          </a:endParaRPr>
        </a:p>
      </dgm:t>
    </dgm:pt>
    <dgm:pt modelId="{E65FE21E-E382-4353-9C23-094E2A11D01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b="1" dirty="0">
              <a:latin typeface="+mn-lt"/>
            </a:rPr>
            <a:t>Accès aux territoires du Bas-Saint-Laurent </a:t>
          </a:r>
          <a:r>
            <a:rPr lang="fr-CA" sz="1800" b="1">
              <a:latin typeface="+mn-lt"/>
            </a:rPr>
            <a:t>/ </a:t>
          </a:r>
          <a:r>
            <a:rPr lang="fr-CA" sz="1800" b="1" smtClean="0">
              <a:latin typeface="+mn-lt"/>
            </a:rPr>
            <a:t>Gaspésie-ÎDM / </a:t>
          </a:r>
          <a:r>
            <a:rPr lang="fr-CA" sz="1800" b="1" dirty="0">
              <a:latin typeface="+mn-lt"/>
            </a:rPr>
            <a:t>Nouveau-Brunswick dans les règles de 13 heures de conduite</a:t>
          </a:r>
        </a:p>
        <a:p>
          <a:pPr>
            <a:lnSpc>
              <a:spcPct val="100000"/>
            </a:lnSpc>
          </a:pPr>
          <a:r>
            <a:rPr lang="fr-CA" sz="1800" b="1" dirty="0">
              <a:latin typeface="+mn-lt"/>
            </a:rPr>
            <a:t>Plaque tournante du commerce entre </a:t>
          </a:r>
          <a:r>
            <a:rPr lang="fr-CA" sz="1800" b="1" dirty="0" smtClean="0">
              <a:latin typeface="+mn-lt"/>
            </a:rPr>
            <a:t>l’Est-du-Québec</a:t>
          </a:r>
          <a:r>
            <a:rPr lang="fr-CA" sz="1800" b="1" dirty="0">
              <a:latin typeface="+mn-lt"/>
            </a:rPr>
            <a:t>, les Maritimes et la </a:t>
          </a:r>
          <a:r>
            <a:rPr lang="fr-CA" sz="1800" b="1" dirty="0" smtClean="0">
              <a:latin typeface="+mn-lt"/>
            </a:rPr>
            <a:t>Côte-Nord</a:t>
          </a:r>
          <a:endParaRPr lang="fr-CA" sz="1800" dirty="0">
            <a:latin typeface="+mn-lt"/>
          </a:endParaRPr>
        </a:p>
      </dgm:t>
    </dgm:pt>
    <dgm:pt modelId="{2ED10242-6ABB-402A-B1DE-8647B7670522}" type="sibTrans" cxnId="{4A0E4E28-42E2-4F80-ADD5-2CE8DC305A6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 sz="1800">
            <a:latin typeface="+mn-lt"/>
          </a:endParaRPr>
        </a:p>
      </dgm:t>
    </dgm:pt>
    <dgm:pt modelId="{A9BF5A85-ECA6-4C02-9345-F9A477465ABA}" type="parTrans" cxnId="{4A0E4E28-42E2-4F80-ADD5-2CE8DC305A6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 sz="1800">
            <a:latin typeface="+mn-lt"/>
          </a:endParaRPr>
        </a:p>
      </dgm:t>
    </dgm:pt>
    <dgm:pt modelId="{D3C677A6-FD4E-4FA3-B5C7-9CF7F78D71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b="1" dirty="0">
              <a:latin typeface="+mn-lt"/>
            </a:rPr>
            <a:t>Aéroport régional de Mont-Joli - le plus important de </a:t>
          </a:r>
          <a:r>
            <a:rPr lang="fr-CA" sz="1800" b="1" dirty="0" smtClean="0">
              <a:latin typeface="+mn-lt"/>
            </a:rPr>
            <a:t>l’Est-du-Québec</a:t>
          </a:r>
          <a:endParaRPr lang="fr-CA" sz="1800" dirty="0">
            <a:latin typeface="+mn-lt"/>
          </a:endParaRPr>
        </a:p>
      </dgm:t>
    </dgm:pt>
    <dgm:pt modelId="{186943F2-C44C-4D50-B5E9-E59150406615}" type="sibTrans" cxnId="{77BB2D1E-C6FC-459B-891C-96B6BA39302F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 sz="1800">
            <a:latin typeface="+mn-lt"/>
          </a:endParaRPr>
        </a:p>
      </dgm:t>
    </dgm:pt>
    <dgm:pt modelId="{3B859478-74A8-473B-B824-CB505E5EF804}" type="parTrans" cxnId="{77BB2D1E-C6FC-459B-891C-96B6BA39302F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 sz="1800">
            <a:latin typeface="+mn-lt"/>
          </a:endParaRPr>
        </a:p>
      </dgm:t>
    </dgm:pt>
    <dgm:pt modelId="{AACF420F-5E47-4679-BD54-4EA1F8183A26}">
      <dgm:prSet custT="1"/>
      <dgm:spPr/>
      <dgm:t>
        <a:bodyPr/>
        <a:lstStyle/>
        <a:p>
          <a:pPr>
            <a:lnSpc>
              <a:spcPct val="100000"/>
            </a:lnSpc>
            <a:spcAft>
              <a:spcPct val="35000"/>
            </a:spcAft>
          </a:pPr>
          <a:endParaRPr lang="fr-CA" sz="1800" dirty="0" smtClean="0">
            <a:latin typeface="+mn-lt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fr-CA" sz="1800" dirty="0" smtClean="0">
              <a:latin typeface="+mn-lt"/>
            </a:rPr>
            <a:t>Liaisons </a:t>
          </a:r>
          <a:r>
            <a:rPr lang="fr-CA" sz="1800" dirty="0">
              <a:latin typeface="+mn-lt"/>
            </a:rPr>
            <a:t>directes – industrie minière /destinations Montréal et villes du Québec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CA" sz="1800" dirty="0">
              <a:latin typeface="+mn-lt"/>
            </a:rPr>
            <a:t>Intermodalité – </a:t>
          </a:r>
          <a:r>
            <a:rPr lang="fr-CA" sz="1800" dirty="0" smtClean="0">
              <a:latin typeface="+mn-lt"/>
            </a:rPr>
            <a:t>routier</a:t>
          </a:r>
          <a:r>
            <a:rPr lang="fr-CA" sz="1800" dirty="0">
              <a:latin typeface="+mn-lt"/>
            </a:rPr>
            <a:t>, maritime et ferroviaire</a:t>
          </a:r>
          <a:endParaRPr lang="fr-CA" sz="1800" strike="noStrike" dirty="0">
            <a:latin typeface="+mn-lt"/>
          </a:endParaRPr>
        </a:p>
      </dgm:t>
    </dgm:pt>
    <dgm:pt modelId="{8C037FEB-3B79-48DB-8A74-929512093DC1}" type="parTrans" cxnId="{64B73A70-6DDE-4DF0-B069-D2A4B80B031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/>
        </a:p>
      </dgm:t>
    </dgm:pt>
    <dgm:pt modelId="{B29AA402-C3D9-414E-AC48-56FE4E63E746}" type="sibTrans" cxnId="{64B73A70-6DDE-4DF0-B069-D2A4B80B031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/>
        </a:p>
      </dgm:t>
    </dgm:pt>
    <dgm:pt modelId="{D3E581A7-4827-4873-84B1-566419CF12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b="1" dirty="0">
              <a:latin typeface="+mn-lt"/>
            </a:rPr>
            <a:t>13 millions de pieds carrés disponibles dans le parc industriel aéroportuaire</a:t>
          </a:r>
        </a:p>
      </dgm:t>
    </dgm:pt>
    <dgm:pt modelId="{993C613F-BE95-4343-83C0-DBFF45C7CE1E}" type="parTrans" cxnId="{186FB595-8296-4DFA-B941-CC3893284293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/>
        </a:p>
      </dgm:t>
    </dgm:pt>
    <dgm:pt modelId="{4B018BF7-4AAA-493B-8F62-86B0EC554018}" type="sibTrans" cxnId="{186FB595-8296-4DFA-B941-CC3893284293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/>
        </a:p>
      </dgm:t>
    </dgm:pt>
    <dgm:pt modelId="{9481335A-81F8-4F5A-9A12-CA6DFF21C7ED}">
      <dgm:prSet custT="1"/>
      <dgm:spPr/>
      <dgm:t>
        <a:bodyPr/>
        <a:lstStyle/>
        <a:p>
          <a:pPr>
            <a:lnSpc>
              <a:spcPct val="100000"/>
            </a:lnSpc>
            <a:spcAft>
              <a:spcPct val="35000"/>
            </a:spcAft>
          </a:pPr>
          <a:endParaRPr lang="fr-CA" sz="1800" dirty="0" smtClean="0">
            <a:latin typeface="+mn-lt"/>
          </a:endParaRPr>
        </a:p>
        <a:p>
          <a:pPr>
            <a:lnSpc>
              <a:spcPct val="100000"/>
            </a:lnSpc>
            <a:spcAft>
              <a:spcPct val="35000"/>
            </a:spcAft>
          </a:pPr>
          <a:endParaRPr lang="fr-CA" sz="1800" dirty="0" smtClean="0">
            <a:latin typeface="+mn-lt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fr-CA" sz="1800" dirty="0" smtClean="0">
              <a:latin typeface="+mn-lt"/>
            </a:rPr>
            <a:t>Secteurs </a:t>
          </a:r>
          <a:r>
            <a:rPr lang="fr-CA" sz="1800" dirty="0">
              <a:latin typeface="+mn-lt"/>
            </a:rPr>
            <a:t>d’excellence: transport et </a:t>
          </a:r>
          <a:r>
            <a:rPr lang="fr-CA" sz="1800" dirty="0" smtClean="0">
              <a:latin typeface="+mn-lt"/>
            </a:rPr>
            <a:t>logistique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CA" sz="1800" b="1" dirty="0" smtClean="0">
              <a:latin typeface="+mn-lt"/>
            </a:rPr>
            <a:t>Accès </a:t>
          </a:r>
          <a:r>
            <a:rPr lang="fr-CA" sz="1800" b="1" dirty="0">
              <a:latin typeface="+mn-lt"/>
            </a:rPr>
            <a:t>direct au parc industriel </a:t>
          </a:r>
          <a:r>
            <a:rPr lang="fr-CA" sz="1800" dirty="0">
              <a:latin typeface="+mn-lt"/>
            </a:rPr>
            <a:t>via l’A20 et la route 132</a:t>
          </a:r>
        </a:p>
      </dgm:t>
    </dgm:pt>
    <dgm:pt modelId="{31818128-0C6A-42A4-8FBF-A9F9BC4703FC}" type="parTrans" cxnId="{C040E24C-17B3-4997-A657-13978EF9BFCA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/>
        </a:p>
      </dgm:t>
    </dgm:pt>
    <dgm:pt modelId="{354CED9C-8F1D-4CED-992C-AE77457439DB}" type="sibTrans" cxnId="{C040E24C-17B3-4997-A657-13978EF9BFCA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/>
        </a:p>
      </dgm:t>
    </dgm:pt>
    <dgm:pt modelId="{E764CDA1-5799-47E5-93A6-914DA9044479}" type="pres">
      <dgm:prSet presAssocID="{1C718F00-7C9D-48A2-9DB9-1D920E50365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28CC342C-AC89-4B6E-A5D7-8D7581166781}" type="pres">
      <dgm:prSet presAssocID="{64776DC9-693B-4094-9450-6D5A4DE03E6B}" presName="compNode" presStyleCnt="0"/>
      <dgm:spPr/>
    </dgm:pt>
    <dgm:pt modelId="{BC9584AD-6524-41E9-9F0D-4C304B6A1452}" type="pres">
      <dgm:prSet presAssocID="{64776DC9-693B-4094-9450-6D5A4DE03E6B}" presName="bgRect" presStyleLbl="bgShp" presStyleIdx="0" presStyleCnt="4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0084C2">
            <a:alpha val="40000"/>
          </a:srgbClr>
        </a:solidFill>
        <a:ln>
          <a:noFill/>
        </a:ln>
      </dgm:spPr>
    </dgm:pt>
    <dgm:pt modelId="{E2312481-8596-4DBF-8157-8FBAC70A16A1}" type="pres">
      <dgm:prSet presAssocID="{64776DC9-693B-4094-9450-6D5A4DE03E6B}" presName="iconRect" presStyleLbl="node1" presStyleIdx="0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FE86D172-74D8-40BA-8F9E-ACB3A63B4C17}" type="pres">
      <dgm:prSet presAssocID="{64776DC9-693B-4094-9450-6D5A4DE03E6B}" presName="spaceRect" presStyleCnt="0"/>
      <dgm:spPr/>
    </dgm:pt>
    <dgm:pt modelId="{4385104F-2128-4845-834A-1A4B2B342C6B}" type="pres">
      <dgm:prSet presAssocID="{64776DC9-693B-4094-9450-6D5A4DE03E6B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fr-CA"/>
        </a:p>
      </dgm:t>
    </dgm:pt>
    <dgm:pt modelId="{3226F36D-533F-47B5-BCE1-0A3B3F83ADEF}" type="pres">
      <dgm:prSet presAssocID="{F34D92AE-10CF-4B3A-969A-BB65E45CC50A}" presName="sibTrans" presStyleCnt="0"/>
      <dgm:spPr/>
    </dgm:pt>
    <dgm:pt modelId="{0AC2080A-B31A-4C58-941F-320482719D03}" type="pres">
      <dgm:prSet presAssocID="{E65FE21E-E382-4353-9C23-094E2A11D019}" presName="compNode" presStyleCnt="0"/>
      <dgm:spPr/>
    </dgm:pt>
    <dgm:pt modelId="{46D22FB1-E8D0-4854-88E5-B7574BCA1698}" type="pres">
      <dgm:prSet presAssocID="{E65FE21E-E382-4353-9C23-094E2A11D019}" presName="bgRect" presStyleLbl="bgShp" presStyleIdx="1" presStyleCnt="4" custScaleY="134502"/>
      <dgm:spPr>
        <a:solidFill>
          <a:srgbClr val="0084C2">
            <a:alpha val="40000"/>
          </a:srgbClr>
        </a:solidFill>
      </dgm:spPr>
    </dgm:pt>
    <dgm:pt modelId="{BF8BC8F6-E3FC-490D-A9FC-BC33880BB07D}" type="pres">
      <dgm:prSet presAssocID="{E65FE21E-E382-4353-9C23-094E2A11D019}" presName="iconRect" presStyleLbl="node1" presStyleIdx="1" presStyleCnt="4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Panneau de signalisation avec un remplissage uni"/>
        </a:ext>
      </dgm:extLst>
    </dgm:pt>
    <dgm:pt modelId="{69B11A36-0AD4-4517-8FC8-D32D92AB3138}" type="pres">
      <dgm:prSet presAssocID="{E65FE21E-E382-4353-9C23-094E2A11D019}" presName="spaceRect" presStyleCnt="0"/>
      <dgm:spPr/>
    </dgm:pt>
    <dgm:pt modelId="{D779ED9F-19CA-45EB-A650-085434E9F969}" type="pres">
      <dgm:prSet presAssocID="{E65FE21E-E382-4353-9C23-094E2A11D019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fr-CA"/>
        </a:p>
      </dgm:t>
    </dgm:pt>
    <dgm:pt modelId="{8D2920C1-27EF-46D2-8061-03B82923E367}" type="pres">
      <dgm:prSet presAssocID="{2ED10242-6ABB-402A-B1DE-8647B7670522}" presName="sibTrans" presStyleCnt="0"/>
      <dgm:spPr/>
    </dgm:pt>
    <dgm:pt modelId="{0CAE4EAC-4A87-4342-8BA4-A7C384441D66}" type="pres">
      <dgm:prSet presAssocID="{D3C677A6-FD4E-4FA3-B5C7-9CF7F78D71D5}" presName="compNode" presStyleCnt="0"/>
      <dgm:spPr/>
    </dgm:pt>
    <dgm:pt modelId="{0C888632-D28D-4B9E-9320-139EB27166C8}" type="pres">
      <dgm:prSet presAssocID="{D3C677A6-FD4E-4FA3-B5C7-9CF7F78D71D5}" presName="bgRect" presStyleLbl="bgShp" presStyleIdx="2" presStyleCnt="4" custScaleY="118094" custLinFactNeighborX="0" custLinFactNeighborY="3647"/>
      <dgm:spPr>
        <a:solidFill>
          <a:srgbClr val="0084C2">
            <a:alpha val="40000"/>
          </a:srgbClr>
        </a:solidFill>
      </dgm:spPr>
    </dgm:pt>
    <dgm:pt modelId="{A52F6D71-77A1-4569-AA00-9EFE39E683DE}" type="pres">
      <dgm:prSet presAssocID="{D3C677A6-FD4E-4FA3-B5C7-9CF7F78D71D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vion"/>
        </a:ext>
      </dgm:extLst>
    </dgm:pt>
    <dgm:pt modelId="{AEAB24AD-7321-4F87-B5C6-453E414D9059}" type="pres">
      <dgm:prSet presAssocID="{D3C677A6-FD4E-4FA3-B5C7-9CF7F78D71D5}" presName="spaceRect" presStyleCnt="0"/>
      <dgm:spPr/>
    </dgm:pt>
    <dgm:pt modelId="{AA4AE452-4426-42CF-B538-F444E012062F}" type="pres">
      <dgm:prSet presAssocID="{D3C677A6-FD4E-4FA3-B5C7-9CF7F78D71D5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fr-CA"/>
        </a:p>
      </dgm:t>
    </dgm:pt>
    <dgm:pt modelId="{D4B006B8-EE73-4BD9-866B-54D75EA43F26}" type="pres">
      <dgm:prSet presAssocID="{D3C677A6-FD4E-4FA3-B5C7-9CF7F78D71D5}" presName="desTx" presStyleLbl="revTx" presStyleIdx="3" presStyleCnt="6" custAng="0" custScaleY="42698">
        <dgm:presLayoutVars/>
      </dgm:prSet>
      <dgm:spPr/>
      <dgm:t>
        <a:bodyPr/>
        <a:lstStyle/>
        <a:p>
          <a:endParaRPr lang="fr-CA"/>
        </a:p>
      </dgm:t>
    </dgm:pt>
    <dgm:pt modelId="{B4A5FCEE-A70E-4F43-9553-C2722055A826}" type="pres">
      <dgm:prSet presAssocID="{186943F2-C44C-4D50-B5E9-E59150406615}" presName="sibTrans" presStyleCnt="0"/>
      <dgm:spPr/>
    </dgm:pt>
    <dgm:pt modelId="{1760CC9F-6A64-4076-878E-94D876F24009}" type="pres">
      <dgm:prSet presAssocID="{D3E581A7-4827-4873-84B1-566419CF12D3}" presName="compNode" presStyleCnt="0"/>
      <dgm:spPr/>
    </dgm:pt>
    <dgm:pt modelId="{3494560B-FF79-4F94-B19D-5C8A732F39CC}" type="pres">
      <dgm:prSet presAssocID="{D3E581A7-4827-4873-84B1-566419CF12D3}" presName="bgRect" presStyleLbl="bgShp" presStyleIdx="3" presStyleCnt="4"/>
      <dgm:spPr>
        <a:solidFill>
          <a:srgbClr val="0084C2">
            <a:alpha val="40000"/>
          </a:srgbClr>
        </a:solidFill>
      </dgm:spPr>
    </dgm:pt>
    <dgm:pt modelId="{EE721AD0-B692-4E0E-A50A-C1BE3745E641}" type="pres">
      <dgm:prSet presAssocID="{D3E581A7-4827-4873-84B1-566419CF12D3}" presName="iconRect" presStyleLbl="node1" presStyleIdx="3" presStyleCnt="4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Case cochée avec un remplissage uni"/>
        </a:ext>
      </dgm:extLst>
    </dgm:pt>
    <dgm:pt modelId="{9B76EC43-71D2-43E9-A233-A9618F4F896C}" type="pres">
      <dgm:prSet presAssocID="{D3E581A7-4827-4873-84B1-566419CF12D3}" presName="spaceRect" presStyleCnt="0"/>
      <dgm:spPr/>
    </dgm:pt>
    <dgm:pt modelId="{90F89537-5186-4F2D-8619-EC5FDFDD71EF}" type="pres">
      <dgm:prSet presAssocID="{D3E581A7-4827-4873-84B1-566419CF12D3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fr-CA"/>
        </a:p>
      </dgm:t>
    </dgm:pt>
    <dgm:pt modelId="{192F2D0F-A93E-46A1-9ECF-41F2DFDF61AD}" type="pres">
      <dgm:prSet presAssocID="{D3E581A7-4827-4873-84B1-566419CF12D3}" presName="desTx" presStyleLbl="revTx" presStyleIdx="5" presStyleCnt="6" custAng="0" custScaleY="11659">
        <dgm:presLayoutVars/>
      </dgm:prSet>
      <dgm:spPr/>
      <dgm:t>
        <a:bodyPr/>
        <a:lstStyle/>
        <a:p>
          <a:endParaRPr lang="fr-CA"/>
        </a:p>
      </dgm:t>
    </dgm:pt>
  </dgm:ptLst>
  <dgm:cxnLst>
    <dgm:cxn modelId="{E08235DD-DA17-4EA4-B56C-485030D142BC}" srcId="{1C718F00-7C9D-48A2-9DB9-1D920E50365E}" destId="{64776DC9-693B-4094-9450-6D5A4DE03E6B}" srcOrd="0" destOrd="0" parTransId="{08E274A3-F99B-45A5-883D-ECA61ABCDAE0}" sibTransId="{F34D92AE-10CF-4B3A-969A-BB65E45CC50A}"/>
    <dgm:cxn modelId="{AE48A86F-C8A0-482A-ADA9-A9451CF4C775}" type="presOf" srcId="{64776DC9-693B-4094-9450-6D5A4DE03E6B}" destId="{4385104F-2128-4845-834A-1A4B2B342C6B}" srcOrd="0" destOrd="0" presId="urn:microsoft.com/office/officeart/2018/2/layout/IconVerticalSolidList"/>
    <dgm:cxn modelId="{09A36540-C3F2-47BC-9B60-8643BF9167CB}" type="presOf" srcId="{AACF420F-5E47-4679-BD54-4EA1F8183A26}" destId="{D4B006B8-EE73-4BD9-866B-54D75EA43F26}" srcOrd="0" destOrd="0" presId="urn:microsoft.com/office/officeart/2018/2/layout/IconVerticalSolidList"/>
    <dgm:cxn modelId="{CAC8FCAC-F8B4-4B3D-B504-50449E4DC8F0}" type="presOf" srcId="{D3E581A7-4827-4873-84B1-566419CF12D3}" destId="{90F89537-5186-4F2D-8619-EC5FDFDD71EF}" srcOrd="0" destOrd="0" presId="urn:microsoft.com/office/officeart/2018/2/layout/IconVerticalSolidList"/>
    <dgm:cxn modelId="{64B73A70-6DDE-4DF0-B069-D2A4B80B0311}" srcId="{D3C677A6-FD4E-4FA3-B5C7-9CF7F78D71D5}" destId="{AACF420F-5E47-4679-BD54-4EA1F8183A26}" srcOrd="0" destOrd="0" parTransId="{8C037FEB-3B79-48DB-8A74-929512093DC1}" sibTransId="{B29AA402-C3D9-414E-AC48-56FE4E63E746}"/>
    <dgm:cxn modelId="{EAD11744-1391-4B36-BBDB-7572809E6437}" type="presOf" srcId="{1C718F00-7C9D-48A2-9DB9-1D920E50365E}" destId="{E764CDA1-5799-47E5-93A6-914DA9044479}" srcOrd="0" destOrd="0" presId="urn:microsoft.com/office/officeart/2018/2/layout/IconVerticalSolidList"/>
    <dgm:cxn modelId="{C040E24C-17B3-4997-A657-13978EF9BFCA}" srcId="{D3E581A7-4827-4873-84B1-566419CF12D3}" destId="{9481335A-81F8-4F5A-9A12-CA6DFF21C7ED}" srcOrd="0" destOrd="0" parTransId="{31818128-0C6A-42A4-8FBF-A9F9BC4703FC}" sibTransId="{354CED9C-8F1D-4CED-992C-AE77457439DB}"/>
    <dgm:cxn modelId="{F8DA9ACF-7D6F-4DFF-9C76-0E43D0394800}" type="presOf" srcId="{9481335A-81F8-4F5A-9A12-CA6DFF21C7ED}" destId="{192F2D0F-A93E-46A1-9ECF-41F2DFDF61AD}" srcOrd="0" destOrd="0" presId="urn:microsoft.com/office/officeart/2018/2/layout/IconVerticalSolidList"/>
    <dgm:cxn modelId="{AF65ACAA-4575-42EE-9668-8ECBD2E62A5F}" type="presOf" srcId="{D3C677A6-FD4E-4FA3-B5C7-9CF7F78D71D5}" destId="{AA4AE452-4426-42CF-B538-F444E012062F}" srcOrd="0" destOrd="0" presId="urn:microsoft.com/office/officeart/2018/2/layout/IconVerticalSolidList"/>
    <dgm:cxn modelId="{54C41B95-E36B-49A5-9229-8513301EEEBF}" type="presOf" srcId="{E65FE21E-E382-4353-9C23-094E2A11D019}" destId="{D779ED9F-19CA-45EB-A650-085434E9F969}" srcOrd="0" destOrd="0" presId="urn:microsoft.com/office/officeart/2018/2/layout/IconVerticalSolidList"/>
    <dgm:cxn modelId="{4A0E4E28-42E2-4F80-ADD5-2CE8DC305A68}" srcId="{1C718F00-7C9D-48A2-9DB9-1D920E50365E}" destId="{E65FE21E-E382-4353-9C23-094E2A11D019}" srcOrd="1" destOrd="0" parTransId="{A9BF5A85-ECA6-4C02-9345-F9A477465ABA}" sibTransId="{2ED10242-6ABB-402A-B1DE-8647B7670522}"/>
    <dgm:cxn modelId="{77BB2D1E-C6FC-459B-891C-96B6BA39302F}" srcId="{1C718F00-7C9D-48A2-9DB9-1D920E50365E}" destId="{D3C677A6-FD4E-4FA3-B5C7-9CF7F78D71D5}" srcOrd="2" destOrd="0" parTransId="{3B859478-74A8-473B-B824-CB505E5EF804}" sibTransId="{186943F2-C44C-4D50-B5E9-E59150406615}"/>
    <dgm:cxn modelId="{186FB595-8296-4DFA-B941-CC3893284293}" srcId="{1C718F00-7C9D-48A2-9DB9-1D920E50365E}" destId="{D3E581A7-4827-4873-84B1-566419CF12D3}" srcOrd="3" destOrd="0" parTransId="{993C613F-BE95-4343-83C0-DBFF45C7CE1E}" sibTransId="{4B018BF7-4AAA-493B-8F62-86B0EC554018}"/>
    <dgm:cxn modelId="{B66A4897-259D-48A6-9B89-DC62DEF42E40}" type="presParOf" srcId="{E764CDA1-5799-47E5-93A6-914DA9044479}" destId="{28CC342C-AC89-4B6E-A5D7-8D7581166781}" srcOrd="0" destOrd="0" presId="urn:microsoft.com/office/officeart/2018/2/layout/IconVerticalSolidList"/>
    <dgm:cxn modelId="{D6641E5E-5BAD-41AE-9433-BD70D17EAEBB}" type="presParOf" srcId="{28CC342C-AC89-4B6E-A5D7-8D7581166781}" destId="{BC9584AD-6524-41E9-9F0D-4C304B6A1452}" srcOrd="0" destOrd="0" presId="urn:microsoft.com/office/officeart/2018/2/layout/IconVerticalSolidList"/>
    <dgm:cxn modelId="{1AD96793-622B-4B91-910E-8D096A6A66B4}" type="presParOf" srcId="{28CC342C-AC89-4B6E-A5D7-8D7581166781}" destId="{E2312481-8596-4DBF-8157-8FBAC70A16A1}" srcOrd="1" destOrd="0" presId="urn:microsoft.com/office/officeart/2018/2/layout/IconVerticalSolidList"/>
    <dgm:cxn modelId="{FCD72BBB-4A6B-4731-9807-E81D70AFFA39}" type="presParOf" srcId="{28CC342C-AC89-4B6E-A5D7-8D7581166781}" destId="{FE86D172-74D8-40BA-8F9E-ACB3A63B4C17}" srcOrd="2" destOrd="0" presId="urn:microsoft.com/office/officeart/2018/2/layout/IconVerticalSolidList"/>
    <dgm:cxn modelId="{C372A813-137A-43DD-A3CB-0E97099F1C1C}" type="presParOf" srcId="{28CC342C-AC89-4B6E-A5D7-8D7581166781}" destId="{4385104F-2128-4845-834A-1A4B2B342C6B}" srcOrd="3" destOrd="0" presId="urn:microsoft.com/office/officeart/2018/2/layout/IconVerticalSolidList"/>
    <dgm:cxn modelId="{1BB85320-CC53-4597-99A5-F79C8BB644CF}" type="presParOf" srcId="{E764CDA1-5799-47E5-93A6-914DA9044479}" destId="{3226F36D-533F-47B5-BCE1-0A3B3F83ADEF}" srcOrd="1" destOrd="0" presId="urn:microsoft.com/office/officeart/2018/2/layout/IconVerticalSolidList"/>
    <dgm:cxn modelId="{746A1C76-0AB6-4300-BA46-7F3DDDAFCEC1}" type="presParOf" srcId="{E764CDA1-5799-47E5-93A6-914DA9044479}" destId="{0AC2080A-B31A-4C58-941F-320482719D03}" srcOrd="2" destOrd="0" presId="urn:microsoft.com/office/officeart/2018/2/layout/IconVerticalSolidList"/>
    <dgm:cxn modelId="{76D279BF-257F-4689-B696-12EFBDB7CE3D}" type="presParOf" srcId="{0AC2080A-B31A-4C58-941F-320482719D03}" destId="{46D22FB1-E8D0-4854-88E5-B7574BCA1698}" srcOrd="0" destOrd="0" presId="urn:microsoft.com/office/officeart/2018/2/layout/IconVerticalSolidList"/>
    <dgm:cxn modelId="{C4FBBFD2-0D94-4FC4-9078-81528E0B290E}" type="presParOf" srcId="{0AC2080A-B31A-4C58-941F-320482719D03}" destId="{BF8BC8F6-E3FC-490D-A9FC-BC33880BB07D}" srcOrd="1" destOrd="0" presId="urn:microsoft.com/office/officeart/2018/2/layout/IconVerticalSolidList"/>
    <dgm:cxn modelId="{4669B3C2-58DE-4456-AFDA-58C901B2E264}" type="presParOf" srcId="{0AC2080A-B31A-4C58-941F-320482719D03}" destId="{69B11A36-0AD4-4517-8FC8-D32D92AB3138}" srcOrd="2" destOrd="0" presId="urn:microsoft.com/office/officeart/2018/2/layout/IconVerticalSolidList"/>
    <dgm:cxn modelId="{01CE10FC-7E46-43C9-89BA-451B1010A0AA}" type="presParOf" srcId="{0AC2080A-B31A-4C58-941F-320482719D03}" destId="{D779ED9F-19CA-45EB-A650-085434E9F969}" srcOrd="3" destOrd="0" presId="urn:microsoft.com/office/officeart/2018/2/layout/IconVerticalSolidList"/>
    <dgm:cxn modelId="{D86E8594-6862-4C09-AD20-28A33CDEDD44}" type="presParOf" srcId="{E764CDA1-5799-47E5-93A6-914DA9044479}" destId="{8D2920C1-27EF-46D2-8061-03B82923E367}" srcOrd="3" destOrd="0" presId="urn:microsoft.com/office/officeart/2018/2/layout/IconVerticalSolidList"/>
    <dgm:cxn modelId="{14320789-5FE8-4DDB-9FBE-6BCB233F0555}" type="presParOf" srcId="{E764CDA1-5799-47E5-93A6-914DA9044479}" destId="{0CAE4EAC-4A87-4342-8BA4-A7C384441D66}" srcOrd="4" destOrd="0" presId="urn:microsoft.com/office/officeart/2018/2/layout/IconVerticalSolidList"/>
    <dgm:cxn modelId="{96FBD8E4-4872-49FB-9CE5-75E418CEB60F}" type="presParOf" srcId="{0CAE4EAC-4A87-4342-8BA4-A7C384441D66}" destId="{0C888632-D28D-4B9E-9320-139EB27166C8}" srcOrd="0" destOrd="0" presId="urn:microsoft.com/office/officeart/2018/2/layout/IconVerticalSolidList"/>
    <dgm:cxn modelId="{47B69232-0695-452D-8E78-8656DEBEB1F8}" type="presParOf" srcId="{0CAE4EAC-4A87-4342-8BA4-A7C384441D66}" destId="{A52F6D71-77A1-4569-AA00-9EFE39E683DE}" srcOrd="1" destOrd="0" presId="urn:microsoft.com/office/officeart/2018/2/layout/IconVerticalSolidList"/>
    <dgm:cxn modelId="{69619876-325F-416B-8D43-10DE78EC5494}" type="presParOf" srcId="{0CAE4EAC-4A87-4342-8BA4-A7C384441D66}" destId="{AEAB24AD-7321-4F87-B5C6-453E414D9059}" srcOrd="2" destOrd="0" presId="urn:microsoft.com/office/officeart/2018/2/layout/IconVerticalSolidList"/>
    <dgm:cxn modelId="{36DC211F-400C-41B8-B555-D1462D7E1ABF}" type="presParOf" srcId="{0CAE4EAC-4A87-4342-8BA4-A7C384441D66}" destId="{AA4AE452-4426-42CF-B538-F444E012062F}" srcOrd="3" destOrd="0" presId="urn:microsoft.com/office/officeart/2018/2/layout/IconVerticalSolidList"/>
    <dgm:cxn modelId="{5915FF6B-88A6-4272-B20A-6B8373173FD0}" type="presParOf" srcId="{0CAE4EAC-4A87-4342-8BA4-A7C384441D66}" destId="{D4B006B8-EE73-4BD9-866B-54D75EA43F26}" srcOrd="4" destOrd="0" presId="urn:microsoft.com/office/officeart/2018/2/layout/IconVerticalSolidList"/>
    <dgm:cxn modelId="{96A77213-0A53-4D80-B150-BB713270C34C}" type="presParOf" srcId="{E764CDA1-5799-47E5-93A6-914DA9044479}" destId="{B4A5FCEE-A70E-4F43-9553-C2722055A826}" srcOrd="5" destOrd="0" presId="urn:microsoft.com/office/officeart/2018/2/layout/IconVerticalSolidList"/>
    <dgm:cxn modelId="{EE762267-1715-4CA0-81EC-5D510BB53A5D}" type="presParOf" srcId="{E764CDA1-5799-47E5-93A6-914DA9044479}" destId="{1760CC9F-6A64-4076-878E-94D876F24009}" srcOrd="6" destOrd="0" presId="urn:microsoft.com/office/officeart/2018/2/layout/IconVerticalSolidList"/>
    <dgm:cxn modelId="{EBF6A38D-A8E0-46FC-970A-053A41AD2735}" type="presParOf" srcId="{1760CC9F-6A64-4076-878E-94D876F24009}" destId="{3494560B-FF79-4F94-B19D-5C8A732F39CC}" srcOrd="0" destOrd="0" presId="urn:microsoft.com/office/officeart/2018/2/layout/IconVerticalSolidList"/>
    <dgm:cxn modelId="{EA5EFC94-50F7-4D56-8AE5-AA0197A4F544}" type="presParOf" srcId="{1760CC9F-6A64-4076-878E-94D876F24009}" destId="{EE721AD0-B692-4E0E-A50A-C1BE3745E641}" srcOrd="1" destOrd="0" presId="urn:microsoft.com/office/officeart/2018/2/layout/IconVerticalSolidList"/>
    <dgm:cxn modelId="{8AD78394-D794-4132-9C1E-E6194F48A462}" type="presParOf" srcId="{1760CC9F-6A64-4076-878E-94D876F24009}" destId="{9B76EC43-71D2-43E9-A233-A9618F4F896C}" srcOrd="2" destOrd="0" presId="urn:microsoft.com/office/officeart/2018/2/layout/IconVerticalSolidList"/>
    <dgm:cxn modelId="{9945FA71-4BE1-4AFA-97C7-8713BBB2FA56}" type="presParOf" srcId="{1760CC9F-6A64-4076-878E-94D876F24009}" destId="{90F89537-5186-4F2D-8619-EC5FDFDD71EF}" srcOrd="3" destOrd="0" presId="urn:microsoft.com/office/officeart/2018/2/layout/IconVerticalSolidList"/>
    <dgm:cxn modelId="{6BE456A6-E47F-4F2F-8B37-F9847FF5E1F2}" type="presParOf" srcId="{1760CC9F-6A64-4076-878E-94D876F24009}" destId="{192F2D0F-A93E-46A1-9ECF-41F2DFDF61AD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584AD-6524-41E9-9F0D-4C304B6A1452}">
      <dsp:nvSpPr>
        <dsp:cNvPr id="0" name=""/>
        <dsp:cNvSpPr/>
      </dsp:nvSpPr>
      <dsp:spPr>
        <a:xfrm>
          <a:off x="0" y="150195"/>
          <a:ext cx="11331109" cy="762646"/>
        </a:xfrm>
        <a:prstGeom prst="roundRect">
          <a:avLst>
            <a:gd name="adj" fmla="val 10000"/>
          </a:avLst>
        </a:prstGeom>
        <a:solidFill>
          <a:srgbClr val="0084C2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12481-8596-4DBF-8157-8FBAC70A16A1}">
      <dsp:nvSpPr>
        <dsp:cNvPr id="0" name=""/>
        <dsp:cNvSpPr/>
      </dsp:nvSpPr>
      <dsp:spPr>
        <a:xfrm>
          <a:off x="230700" y="321791"/>
          <a:ext cx="419865" cy="419455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5104F-2128-4845-834A-1A4B2B342C6B}">
      <dsp:nvSpPr>
        <dsp:cNvPr id="0" name=""/>
        <dsp:cNvSpPr/>
      </dsp:nvSpPr>
      <dsp:spPr>
        <a:xfrm>
          <a:off x="881266" y="150195"/>
          <a:ext cx="10357546" cy="92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69" tIns="98369" rIns="98369" bIns="98369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dirty="0">
              <a:latin typeface="+mn-lt"/>
            </a:rPr>
            <a:t>Hub régional idéal pour transporteurs, distributeurs, 3-4-5PL, entreposage mutualisé…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>
              <a:latin typeface="+mn-lt"/>
            </a:rPr>
            <a:t>Optimiser</a:t>
          </a:r>
          <a:r>
            <a:rPr lang="en-US" sz="1800" b="1" kern="1200" dirty="0">
              <a:latin typeface="+mn-lt"/>
            </a:rPr>
            <a:t> </a:t>
          </a:r>
          <a:r>
            <a:rPr lang="en-US" sz="1800" b="1" kern="1200" dirty="0" err="1">
              <a:latin typeface="+mn-lt"/>
            </a:rPr>
            <a:t>votre</a:t>
          </a:r>
          <a:r>
            <a:rPr lang="en-US" sz="1800" b="1" kern="1200" dirty="0">
              <a:latin typeface="+mn-lt"/>
            </a:rPr>
            <a:t> </a:t>
          </a:r>
          <a:r>
            <a:rPr lang="en-US" sz="1800" b="1" kern="1200" dirty="0" err="1">
              <a:latin typeface="+mn-lt"/>
            </a:rPr>
            <a:t>logistique</a:t>
          </a:r>
          <a:r>
            <a:rPr lang="en-US" sz="1800" b="1" kern="1200" dirty="0">
              <a:latin typeface="+mn-lt"/>
            </a:rPr>
            <a:t>! </a:t>
          </a:r>
          <a:r>
            <a:rPr lang="en-US" sz="1800" b="1" i="1" kern="1200" dirty="0" smtClean="0">
              <a:latin typeface="+mn-lt"/>
            </a:rPr>
            <a:t>“ Dernier </a:t>
          </a:r>
          <a:r>
            <a:rPr lang="en-US" sz="1800" b="1" i="1" kern="1200" dirty="0" err="1" smtClean="0">
              <a:latin typeface="+mn-lt"/>
            </a:rPr>
            <a:t>kilomètre</a:t>
          </a:r>
          <a:r>
            <a:rPr lang="en-US" sz="1800" b="1" i="1" kern="1200" dirty="0" smtClean="0">
              <a:latin typeface="+mn-lt"/>
            </a:rPr>
            <a:t> et </a:t>
          </a:r>
          <a:r>
            <a:rPr lang="en-US" sz="1800" b="1" i="1" kern="1200" dirty="0" err="1" smtClean="0">
              <a:latin typeface="+mn-lt"/>
            </a:rPr>
            <a:t>juste</a:t>
          </a:r>
          <a:r>
            <a:rPr lang="en-US" sz="1800" b="1" i="1" kern="1200" dirty="0" smtClean="0">
              <a:latin typeface="+mn-lt"/>
            </a:rPr>
            <a:t> à temps ‘’</a:t>
          </a:r>
          <a:endParaRPr lang="en-US" sz="1800" b="1" i="1" kern="1200" dirty="0">
            <a:latin typeface="+mn-lt"/>
          </a:endParaRPr>
        </a:p>
      </dsp:txBody>
      <dsp:txXfrm>
        <a:off x="881266" y="150195"/>
        <a:ext cx="10357546" cy="929474"/>
      </dsp:txXfrm>
    </dsp:sp>
    <dsp:sp modelId="{46D22FB1-E8D0-4854-88E5-B7574BCA1698}">
      <dsp:nvSpPr>
        <dsp:cNvPr id="0" name=""/>
        <dsp:cNvSpPr/>
      </dsp:nvSpPr>
      <dsp:spPr>
        <a:xfrm>
          <a:off x="0" y="1312039"/>
          <a:ext cx="11331109" cy="1025774"/>
        </a:xfrm>
        <a:prstGeom prst="roundRect">
          <a:avLst>
            <a:gd name="adj" fmla="val 10000"/>
          </a:avLst>
        </a:prstGeom>
        <a:solidFill>
          <a:srgbClr val="0084C2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BC8F6-E3FC-490D-A9FC-BC33880BB07D}">
      <dsp:nvSpPr>
        <dsp:cNvPr id="0" name=""/>
        <dsp:cNvSpPr/>
      </dsp:nvSpPr>
      <dsp:spPr>
        <a:xfrm>
          <a:off x="230700" y="1615198"/>
          <a:ext cx="419865" cy="419455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9ED9F-19CA-45EB-A650-085434E9F969}">
      <dsp:nvSpPr>
        <dsp:cNvPr id="0" name=""/>
        <dsp:cNvSpPr/>
      </dsp:nvSpPr>
      <dsp:spPr>
        <a:xfrm>
          <a:off x="881266" y="1443603"/>
          <a:ext cx="10357546" cy="92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69" tIns="98369" rIns="98369" bIns="98369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dirty="0">
              <a:latin typeface="+mn-lt"/>
            </a:rPr>
            <a:t>Accès aux territoires du Bas-Saint-Laurent </a:t>
          </a:r>
          <a:r>
            <a:rPr lang="fr-CA" sz="1800" b="1" kern="1200">
              <a:latin typeface="+mn-lt"/>
            </a:rPr>
            <a:t>/ </a:t>
          </a:r>
          <a:r>
            <a:rPr lang="fr-CA" sz="1800" b="1" kern="1200" smtClean="0">
              <a:latin typeface="+mn-lt"/>
            </a:rPr>
            <a:t>Gaspésie-ÎDM / </a:t>
          </a:r>
          <a:r>
            <a:rPr lang="fr-CA" sz="1800" b="1" kern="1200" dirty="0">
              <a:latin typeface="+mn-lt"/>
            </a:rPr>
            <a:t>Nouveau-Brunswick dans les règles de 13 heures de conduite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dirty="0">
              <a:latin typeface="+mn-lt"/>
            </a:rPr>
            <a:t>Plaque tournante du commerce entre </a:t>
          </a:r>
          <a:r>
            <a:rPr lang="fr-CA" sz="1800" b="1" kern="1200" dirty="0" smtClean="0">
              <a:latin typeface="+mn-lt"/>
            </a:rPr>
            <a:t>l’Est-du-Québec</a:t>
          </a:r>
          <a:r>
            <a:rPr lang="fr-CA" sz="1800" b="1" kern="1200" dirty="0">
              <a:latin typeface="+mn-lt"/>
            </a:rPr>
            <a:t>, les Maritimes et la </a:t>
          </a:r>
          <a:r>
            <a:rPr lang="fr-CA" sz="1800" b="1" kern="1200" dirty="0" smtClean="0">
              <a:latin typeface="+mn-lt"/>
            </a:rPr>
            <a:t>Côte-Nord</a:t>
          </a:r>
          <a:endParaRPr lang="fr-CA" sz="1800" kern="1200" dirty="0">
            <a:latin typeface="+mn-lt"/>
          </a:endParaRPr>
        </a:p>
      </dsp:txBody>
      <dsp:txXfrm>
        <a:off x="881266" y="1443603"/>
        <a:ext cx="10357546" cy="929474"/>
      </dsp:txXfrm>
    </dsp:sp>
    <dsp:sp modelId="{0C888632-D28D-4B9E-9320-139EB27166C8}">
      <dsp:nvSpPr>
        <dsp:cNvPr id="0" name=""/>
        <dsp:cNvSpPr/>
      </dsp:nvSpPr>
      <dsp:spPr>
        <a:xfrm>
          <a:off x="0" y="2633260"/>
          <a:ext cx="11331109" cy="900639"/>
        </a:xfrm>
        <a:prstGeom prst="roundRect">
          <a:avLst>
            <a:gd name="adj" fmla="val 10000"/>
          </a:avLst>
        </a:prstGeom>
        <a:solidFill>
          <a:srgbClr val="0084C2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F6D71-77A1-4569-AA00-9EFE39E683DE}">
      <dsp:nvSpPr>
        <dsp:cNvPr id="0" name=""/>
        <dsp:cNvSpPr/>
      </dsp:nvSpPr>
      <dsp:spPr>
        <a:xfrm>
          <a:off x="230700" y="2846039"/>
          <a:ext cx="419865" cy="4194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AE452-4426-42CF-B538-F444E012062F}">
      <dsp:nvSpPr>
        <dsp:cNvPr id="0" name=""/>
        <dsp:cNvSpPr/>
      </dsp:nvSpPr>
      <dsp:spPr>
        <a:xfrm>
          <a:off x="881266" y="2674443"/>
          <a:ext cx="5098999" cy="92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69" tIns="98369" rIns="98369" bIns="98369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dirty="0">
              <a:latin typeface="+mn-lt"/>
            </a:rPr>
            <a:t>Aéroport régional de Mont-Joli - le plus important de </a:t>
          </a:r>
          <a:r>
            <a:rPr lang="fr-CA" sz="1800" b="1" kern="1200" dirty="0" smtClean="0">
              <a:latin typeface="+mn-lt"/>
            </a:rPr>
            <a:t>l’Est-du-Québec</a:t>
          </a:r>
          <a:endParaRPr lang="fr-CA" sz="1800" kern="1200" dirty="0">
            <a:latin typeface="+mn-lt"/>
          </a:endParaRPr>
        </a:p>
      </dsp:txBody>
      <dsp:txXfrm>
        <a:off x="881266" y="2674443"/>
        <a:ext cx="5098999" cy="929474"/>
      </dsp:txXfrm>
    </dsp:sp>
    <dsp:sp modelId="{D4B006B8-EE73-4BD9-866B-54D75EA43F26}">
      <dsp:nvSpPr>
        <dsp:cNvPr id="0" name=""/>
        <dsp:cNvSpPr/>
      </dsp:nvSpPr>
      <dsp:spPr>
        <a:xfrm>
          <a:off x="5980265" y="2788261"/>
          <a:ext cx="5258547" cy="169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043" tIns="42043" rIns="42043" bIns="42043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fr-CA" sz="1800" kern="1200" dirty="0" smtClean="0">
            <a:latin typeface="+mn-lt"/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800" kern="1200" dirty="0" smtClean="0">
              <a:latin typeface="+mn-lt"/>
            </a:rPr>
            <a:t>Liaisons </a:t>
          </a:r>
          <a:r>
            <a:rPr lang="fr-CA" sz="1800" kern="1200" dirty="0">
              <a:latin typeface="+mn-lt"/>
            </a:rPr>
            <a:t>directes – industrie minière /destinations Montréal et villes du Québec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800" kern="1200" dirty="0">
              <a:latin typeface="+mn-lt"/>
            </a:rPr>
            <a:t>Intermodalité – </a:t>
          </a:r>
          <a:r>
            <a:rPr lang="fr-CA" sz="1800" kern="1200" dirty="0" smtClean="0">
              <a:latin typeface="+mn-lt"/>
            </a:rPr>
            <a:t>routier</a:t>
          </a:r>
          <a:r>
            <a:rPr lang="fr-CA" sz="1800" kern="1200" dirty="0">
              <a:latin typeface="+mn-lt"/>
            </a:rPr>
            <a:t>, maritime et ferroviaire</a:t>
          </a:r>
          <a:endParaRPr lang="fr-CA" sz="1800" strike="noStrike" kern="1200" dirty="0">
            <a:latin typeface="+mn-lt"/>
          </a:endParaRPr>
        </a:p>
      </dsp:txBody>
      <dsp:txXfrm>
        <a:off x="5980265" y="2788261"/>
        <a:ext cx="5258547" cy="169619"/>
      </dsp:txXfrm>
    </dsp:sp>
    <dsp:sp modelId="{3494560B-FF79-4F94-B19D-5C8A732F39CC}">
      <dsp:nvSpPr>
        <dsp:cNvPr id="0" name=""/>
        <dsp:cNvSpPr/>
      </dsp:nvSpPr>
      <dsp:spPr>
        <a:xfrm>
          <a:off x="0" y="3836287"/>
          <a:ext cx="11331109" cy="762646"/>
        </a:xfrm>
        <a:prstGeom prst="roundRect">
          <a:avLst>
            <a:gd name="adj" fmla="val 10000"/>
          </a:avLst>
        </a:prstGeom>
        <a:solidFill>
          <a:srgbClr val="0084C2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21AD0-B692-4E0E-A50A-C1BE3745E641}">
      <dsp:nvSpPr>
        <dsp:cNvPr id="0" name=""/>
        <dsp:cNvSpPr/>
      </dsp:nvSpPr>
      <dsp:spPr>
        <a:xfrm>
          <a:off x="230700" y="4007882"/>
          <a:ext cx="419865" cy="419455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89537-5186-4F2D-8619-EC5FDFDD71EF}">
      <dsp:nvSpPr>
        <dsp:cNvPr id="0" name=""/>
        <dsp:cNvSpPr/>
      </dsp:nvSpPr>
      <dsp:spPr>
        <a:xfrm>
          <a:off x="881266" y="3836287"/>
          <a:ext cx="5098999" cy="92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69" tIns="98369" rIns="98369" bIns="98369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dirty="0">
              <a:latin typeface="+mn-lt"/>
            </a:rPr>
            <a:t>13 millions de pieds carrés disponibles dans le parc industriel aéroportuaire</a:t>
          </a:r>
        </a:p>
      </dsp:txBody>
      <dsp:txXfrm>
        <a:off x="881266" y="3836287"/>
        <a:ext cx="5098999" cy="929474"/>
      </dsp:txXfrm>
    </dsp:sp>
    <dsp:sp modelId="{192F2D0F-A93E-46A1-9ECF-41F2DFDF61AD}">
      <dsp:nvSpPr>
        <dsp:cNvPr id="0" name=""/>
        <dsp:cNvSpPr/>
      </dsp:nvSpPr>
      <dsp:spPr>
        <a:xfrm>
          <a:off x="5980265" y="3884200"/>
          <a:ext cx="5258547" cy="12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80" tIns="11480" rIns="11480" bIns="114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fr-CA" sz="1800" kern="1200" dirty="0" smtClean="0">
            <a:latin typeface="+mn-lt"/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fr-CA" sz="1800" kern="1200" dirty="0" smtClean="0">
            <a:latin typeface="+mn-lt"/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800" kern="1200" dirty="0" smtClean="0">
              <a:latin typeface="+mn-lt"/>
            </a:rPr>
            <a:t>Secteurs </a:t>
          </a:r>
          <a:r>
            <a:rPr lang="fr-CA" sz="1800" kern="1200" dirty="0">
              <a:latin typeface="+mn-lt"/>
            </a:rPr>
            <a:t>d’excellence: transport et </a:t>
          </a:r>
          <a:r>
            <a:rPr lang="fr-CA" sz="1800" kern="1200" dirty="0" smtClean="0">
              <a:latin typeface="+mn-lt"/>
            </a:rPr>
            <a:t>logistique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800" b="1" kern="1200" dirty="0" smtClean="0">
              <a:latin typeface="+mn-lt"/>
            </a:rPr>
            <a:t>Accès </a:t>
          </a:r>
          <a:r>
            <a:rPr lang="fr-CA" sz="1800" b="1" kern="1200" dirty="0">
              <a:latin typeface="+mn-lt"/>
            </a:rPr>
            <a:t>direct au parc industriel </a:t>
          </a:r>
          <a:r>
            <a:rPr lang="fr-CA" sz="1800" kern="1200" dirty="0">
              <a:latin typeface="+mn-lt"/>
            </a:rPr>
            <a:t>via l’A20 et la route 132</a:t>
          </a:r>
        </a:p>
      </dsp:txBody>
      <dsp:txXfrm>
        <a:off x="5980265" y="3884200"/>
        <a:ext cx="5258547" cy="12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53431A-F182-4294-80A1-5FFDD775E8E2}" type="datetimeFigureOut">
              <a:rPr lang="fr-CA" smtClean="0"/>
              <a:pPr/>
              <a:t>2024-06-06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0ECE908-52CF-439A-A25B-7E3181817D9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911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pPr/>
              <a:t>Thursday, June 6,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9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pPr/>
              <a:t>Thursday, June 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pPr/>
              <a:t>Thursday, June 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3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pPr/>
              <a:t>Thursday, June 6,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92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pPr/>
              <a:t>Thursday, June 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8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pPr/>
              <a:t>Thursday, June 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0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pPr/>
              <a:t>Thursday, June 6,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6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pPr/>
              <a:t>Thursday, June 6,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1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pPr/>
              <a:t>Thursday, June 6,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6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pPr/>
              <a:t>Thursday, June 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39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pPr/>
              <a:t>Thursday, June 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6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Thursday, June 6,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9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soucy@ville.mont-joli.qc.ca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eveloppement@ville.mont-joli.qc.c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955B3A-C08D-43E6-ABEF-A4F616FB68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19694A-8B4E-4127-9C08-9B8F39B6F2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36E6B-D7EF-409B-B48D-1628C06EE1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23C5ADE-0A17-4205-B13E-7AC937999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899" y="3854832"/>
            <a:ext cx="11081775" cy="823670"/>
          </a:xfrm>
        </p:spPr>
        <p:txBody>
          <a:bodyPr anchor="t">
            <a:normAutofit/>
          </a:bodyPr>
          <a:lstStyle/>
          <a:p>
            <a:pPr algn="l"/>
            <a:r>
              <a:rPr lang="fr-CA" sz="4800" b="1" dirty="0"/>
              <a:t>INVESTIR À MONT-JOLI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326F09A-0A78-43BF-A877-08080F9F7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852" y="4839292"/>
            <a:ext cx="10436464" cy="1172117"/>
          </a:xfrm>
        </p:spPr>
        <p:txBody>
          <a:bodyPr anchor="t">
            <a:normAutofit/>
          </a:bodyPr>
          <a:lstStyle/>
          <a:p>
            <a:pPr algn="l"/>
            <a:r>
              <a:rPr lang="fr-FR" sz="2200" dirty="0"/>
              <a:t>HUB LOGISTIQUE INTERMODAL</a:t>
            </a:r>
            <a:br>
              <a:rPr lang="fr-FR" sz="2200" dirty="0"/>
            </a:br>
            <a:r>
              <a:rPr lang="fr-FR" sz="2200" dirty="0" smtClean="0"/>
              <a:t>EST-DU-QUÉBEC</a:t>
            </a:r>
            <a:endParaRPr lang="fr-FR" sz="2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6D2053-BB10-4615-A38D-86EEC0D863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9F1AC-CB40-4C5C-BF37-FC5BE1DE7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0" b="28350"/>
          <a:stretch/>
        </p:blipFill>
        <p:spPr>
          <a:xfrm>
            <a:off x="422145" y="9"/>
            <a:ext cx="11082529" cy="359901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2CC60F-C99A-48C5-856F-3C79856E9E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A2ED1C-4B10-41E7-9BF6-7447B99B98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Ville de Mont-Joli - Photos | Facebook">
            <a:extLst>
              <a:ext uri="{FF2B5EF4-FFF2-40B4-BE49-F238E27FC236}">
                <a16:creationId xmlns:a16="http://schemas.microsoft.com/office/drawing/2014/main" id="{4A1558EC-F35A-40F6-ADE6-228BCEFA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953" y="381393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377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83A4C4-3917-4F23-B2D9-994606B91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fr-CA" sz="4800" b="1" dirty="0"/>
              <a:t>AÉROPORT RÉGIONAL DE MONT-JOLI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6FAE86-82A3-44A2-A3A2-1F32D5A95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7086659" cy="4482811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Aéroport le plus important de </a:t>
            </a:r>
            <a:r>
              <a:rPr lang="fr-CA" sz="2000" dirty="0" smtClean="0">
                <a:solidFill>
                  <a:schemeClr val="tx1"/>
                </a:solidFill>
              </a:rPr>
              <a:t>l’Est-du-Québec</a:t>
            </a:r>
            <a:endParaRPr lang="fr-CA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60 000 passagers par année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Vols quotidiens vers plusieurs destinations au Québec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Vols et connexions pour les vols nationaux et internationaux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2 pistes d’atterrissage – piste de </a:t>
            </a:r>
            <a:r>
              <a:rPr lang="fr-CA" sz="2000" dirty="0" smtClean="0">
                <a:solidFill>
                  <a:schemeClr val="tx1"/>
                </a:solidFill>
              </a:rPr>
              <a:t>1 850 mètres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 smtClean="0">
                <a:solidFill>
                  <a:schemeClr val="tx1"/>
                </a:solidFill>
              </a:rPr>
              <a:t>(6 </a:t>
            </a:r>
            <a:r>
              <a:rPr lang="fr-CA" sz="2000" dirty="0">
                <a:solidFill>
                  <a:schemeClr val="tx1"/>
                </a:solidFill>
              </a:rPr>
              <a:t>000 pieds ouverte à </a:t>
            </a:r>
            <a:r>
              <a:rPr lang="fr-CA" sz="2000" dirty="0" smtClean="0">
                <a:solidFill>
                  <a:schemeClr val="tx1"/>
                </a:solidFill>
              </a:rPr>
              <a:t>l’année) </a:t>
            </a:r>
            <a:endParaRPr lang="fr-CA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Support important au secteur minier – vols pour les travailleurs et entreprises de services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Sécurité et professionnalisme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Espaces disponibles pour industries reliées à l’aviation et cargo / logistique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F3591-A901-4793-97B0-06D461F8DB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6252"/>
          <a:stretch/>
        </p:blipFill>
        <p:spPr>
          <a:xfrm>
            <a:off x="7451375" y="1825625"/>
            <a:ext cx="4320000" cy="271342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01779C5-07BA-4DD2-A6DD-2F2A0A57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375" y="4624676"/>
            <a:ext cx="4320000" cy="189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D352CE6-97C7-4990-B124-65F1C065D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024" y="4127983"/>
            <a:ext cx="1727263" cy="907759"/>
          </a:xfrm>
          <a:prstGeom prst="rect">
            <a:avLst/>
          </a:prstGeom>
        </p:spPr>
      </p:pic>
      <p:pic>
        <p:nvPicPr>
          <p:cNvPr id="1034" name="Picture 10" descr="Résultat de recherche d'images pour &quot;pal airlines&quot;">
            <a:extLst>
              <a:ext uri="{FF2B5EF4-FFF2-40B4-BE49-F238E27FC236}">
                <a16:creationId xmlns:a16="http://schemas.microsoft.com/office/drawing/2014/main" id="{9252E4E3-21F2-45B9-89F8-69331BA0A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b="17076"/>
          <a:stretch/>
        </p:blipFill>
        <p:spPr bwMode="auto">
          <a:xfrm>
            <a:off x="10102744" y="1463502"/>
            <a:ext cx="160953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ésultat de recherche d'images pour &quot;chrono aviation logo&quot;">
            <a:extLst>
              <a:ext uri="{FF2B5EF4-FFF2-40B4-BE49-F238E27FC236}">
                <a16:creationId xmlns:a16="http://schemas.microsoft.com/office/drawing/2014/main" id="{9A9793DE-A86B-474D-A7C4-43581A43D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4" t="38323" r="24410" b="37769"/>
          <a:stretch/>
        </p:blipFill>
        <p:spPr bwMode="auto">
          <a:xfrm>
            <a:off x="8901401" y="1463502"/>
            <a:ext cx="120134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pascan&quot;">
            <a:extLst>
              <a:ext uri="{FF2B5EF4-FFF2-40B4-BE49-F238E27FC236}">
                <a16:creationId xmlns:a16="http://schemas.microsoft.com/office/drawing/2014/main" id="{D9D492DF-D068-498C-A45A-47A365E3A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098" y="1463502"/>
            <a:ext cx="1371065" cy="540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708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79DDEA7-D1C6-4972-A626-37A313A3FE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40C101-C8B8-47D0-A5BF-9371F2CD36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EEA10F5-2C9D-468C-9013-E578BDF97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E83A4C4-3917-4F23-B2D9-994606B9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46" y="671602"/>
            <a:ext cx="5117329" cy="260947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r-CA" sz="4400" b="1" dirty="0"/>
              <a:t>SERVICES FERROVIAIRES</a:t>
            </a:r>
          </a:p>
        </p:txBody>
      </p:sp>
      <p:pic>
        <p:nvPicPr>
          <p:cNvPr id="6" name="Picture 5" descr="A house with a grass field&#10;&#10;Description automatically generated">
            <a:extLst>
              <a:ext uri="{FF2B5EF4-FFF2-40B4-BE49-F238E27FC236}">
                <a16:creationId xmlns:a16="http://schemas.microsoft.com/office/drawing/2014/main" id="{1625CA72-F878-4518-B367-AE5D29AB95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8" r="1" b="12109"/>
          <a:stretch/>
        </p:blipFill>
        <p:spPr>
          <a:xfrm>
            <a:off x="5692323" y="671602"/>
            <a:ext cx="5802331" cy="272959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294-DBAF-4FA8-99A1-932791773A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04675" y="671602"/>
            <a:ext cx="687325" cy="2715768"/>
          </a:xfrm>
          <a:prstGeom prst="rect">
            <a:avLst/>
          </a:prstGeom>
          <a:solidFill>
            <a:srgbClr val="BA5840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99498-72CB-48A8-ABFC-BF1598522C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0414" r="-1" b="7408"/>
          <a:stretch/>
        </p:blipFill>
        <p:spPr>
          <a:xfrm>
            <a:off x="573476" y="3401195"/>
            <a:ext cx="5118847" cy="277100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6FAE86-82A3-44A2-A3A2-1F32D5A95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3495" y="3456806"/>
            <a:ext cx="5724198" cy="2525641"/>
          </a:xfr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CA" sz="1600" b="1" dirty="0">
                <a:solidFill>
                  <a:schemeClr val="tx1"/>
                </a:solidFill>
              </a:rPr>
              <a:t>Transport de marchandises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tx1"/>
                </a:solidFill>
              </a:rPr>
              <a:t>Le CN possède </a:t>
            </a:r>
            <a:r>
              <a:rPr lang="fr-CA" sz="1600" dirty="0" smtClean="0">
                <a:solidFill>
                  <a:schemeClr val="tx1"/>
                </a:solidFill>
              </a:rPr>
              <a:t>500 km </a:t>
            </a:r>
            <a:r>
              <a:rPr lang="fr-CA" sz="1600" dirty="0">
                <a:solidFill>
                  <a:schemeClr val="tx1"/>
                </a:solidFill>
              </a:rPr>
              <a:t>de lignes ferroviaires dans le Bas-Saint-Laurent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tx1"/>
                </a:solidFill>
              </a:rPr>
              <a:t>Embranchement rattaché au CN liant Mont-Joli à Montréal, Toronto, </a:t>
            </a:r>
            <a:r>
              <a:rPr lang="fr-CA" sz="1600" dirty="0" smtClean="0">
                <a:solidFill>
                  <a:schemeClr val="tx1"/>
                </a:solidFill>
              </a:rPr>
              <a:t>l’Ouest </a:t>
            </a:r>
            <a:r>
              <a:rPr lang="fr-CA" sz="1600" dirty="0">
                <a:solidFill>
                  <a:schemeClr val="tx1"/>
                </a:solidFill>
              </a:rPr>
              <a:t>canadien, les </a:t>
            </a:r>
            <a:r>
              <a:rPr lang="fr-CA" sz="1600" dirty="0" smtClean="0">
                <a:solidFill>
                  <a:schemeClr val="tx1"/>
                </a:solidFill>
              </a:rPr>
              <a:t>Maritimes </a:t>
            </a:r>
            <a:r>
              <a:rPr lang="fr-CA" sz="1600" dirty="0">
                <a:solidFill>
                  <a:schemeClr val="tx1"/>
                </a:solidFill>
              </a:rPr>
              <a:t>et les États-Unis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tx1"/>
                </a:solidFill>
              </a:rPr>
              <a:t>Connexion vers la Côte-Nord via le traversier-rail à Matane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tx1"/>
                </a:solidFill>
              </a:rPr>
              <a:t>Services de transbordement </a:t>
            </a:r>
            <a:r>
              <a:rPr lang="fr-CA" sz="1600" dirty="0" smtClean="0">
                <a:solidFill>
                  <a:schemeClr val="tx1"/>
                </a:solidFill>
              </a:rPr>
              <a:t>ferroviaire Groupe </a:t>
            </a:r>
            <a:r>
              <a:rPr lang="fr-CA" sz="1600" dirty="0">
                <a:solidFill>
                  <a:schemeClr val="tx1"/>
                </a:solidFill>
              </a:rPr>
              <a:t>Bouffard/</a:t>
            </a:r>
            <a:r>
              <a:rPr lang="fr-CA" sz="1600" dirty="0" err="1">
                <a:solidFill>
                  <a:schemeClr val="tx1"/>
                </a:solidFill>
              </a:rPr>
              <a:t>Railex</a:t>
            </a:r>
            <a:endParaRPr lang="fr-CA" sz="1600" dirty="0">
              <a:solidFill>
                <a:schemeClr val="tx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D49F461-A47D-4032-8525-4AA2F7F32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BA58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AD08A6B-9662-47B8-8560-7A73FF893D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717321"/>
            <a:ext cx="8493" cy="2036648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8A7F126-0EB8-456D-87D6-1A6AC8389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BA58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1B7B27D5-3060-4703-99D5-3C501AD17CB4}"/>
              </a:ext>
            </a:extLst>
          </p:cNvPr>
          <p:cNvSpPr txBox="1">
            <a:spLocks/>
          </p:cNvSpPr>
          <p:nvPr/>
        </p:nvSpPr>
        <p:spPr>
          <a:xfrm>
            <a:off x="573476" y="2028825"/>
            <a:ext cx="5110356" cy="1358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</a:pPr>
            <a:r>
              <a:rPr lang="fr-CA" sz="1600" b="1" dirty="0">
                <a:solidFill>
                  <a:schemeClr val="tx1"/>
                </a:solidFill>
              </a:rPr>
              <a:t>Transport de passagers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tx1"/>
                </a:solidFill>
              </a:rPr>
              <a:t>Services de train passagers offert par VIA Rail (Montréal, Québec)</a:t>
            </a:r>
          </a:p>
        </p:txBody>
      </p:sp>
    </p:spTree>
    <p:extLst>
      <p:ext uri="{BB962C8B-B14F-4D97-AF65-F5344CB8AC3E}">
        <p14:creationId xmlns:p14="http://schemas.microsoft.com/office/powerpoint/2010/main" val="978027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AD3E7BF-95F0-4890-B876-52C9DE106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75F60C-517D-4ED3-9208-8FDB388B7D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CCDA8AF-700B-441C-8497-3E70134A8E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9B60357-232D-4489-8786-BF4E4F74BA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86" y="3875254"/>
            <a:ext cx="471569" cy="2302922"/>
          </a:xfrm>
          <a:prstGeom prst="rect">
            <a:avLst/>
          </a:prstGeom>
          <a:solidFill>
            <a:srgbClr val="7CB2E0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374B-38D9-410E-996A-A2BB7076FF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1" b="1592"/>
          <a:stretch/>
        </p:blipFill>
        <p:spPr>
          <a:xfrm>
            <a:off x="480660" y="3876601"/>
            <a:ext cx="3673627" cy="2295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EBB083-563F-4CE9-97A6-F2896AB94A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-1" b="7079"/>
          <a:stretch/>
        </p:blipFill>
        <p:spPr>
          <a:xfrm>
            <a:off x="4154277" y="3876602"/>
            <a:ext cx="3673627" cy="2295599"/>
          </a:xfrm>
          <a:prstGeom prst="rect">
            <a:avLst/>
          </a:prstGeom>
        </p:spPr>
      </p:pic>
      <p:pic>
        <p:nvPicPr>
          <p:cNvPr id="2050" name="Picture 2" descr="Résultat de recherche d'images pour &quot;traversier rail matane&quot;">
            <a:extLst>
              <a:ext uri="{FF2B5EF4-FFF2-40B4-BE49-F238E27FC236}">
                <a16:creationId xmlns:a16="http://schemas.microsoft.com/office/drawing/2014/main" id="{53A2F1CC-2E96-4FBC-ABD7-AA33F63CE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r="5589" b="3"/>
          <a:stretch/>
        </p:blipFill>
        <p:spPr bwMode="auto">
          <a:xfrm>
            <a:off x="7827914" y="3876601"/>
            <a:ext cx="3673627" cy="22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DB421B5-4A7C-4931-BC10-C2CD4A6239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7CB2E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6866015-D727-4629-9F07-8D5433FC7A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7CB2E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re 1">
            <a:extLst>
              <a:ext uri="{FF2B5EF4-FFF2-40B4-BE49-F238E27FC236}">
                <a16:creationId xmlns:a16="http://schemas.microsoft.com/office/drawing/2014/main" id="{9B30037F-18BF-4D64-A92C-E92A7C6DB5FD}"/>
              </a:ext>
            </a:extLst>
          </p:cNvPr>
          <p:cNvSpPr txBox="1">
            <a:spLocks/>
          </p:cNvSpPr>
          <p:nvPr/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/>
              <a:t>Lien maritime vers la Côte-Nord</a:t>
            </a:r>
            <a:r>
              <a:rPr lang="fr-CA" dirty="0"/>
              <a:t/>
            </a:r>
            <a:br>
              <a:rPr lang="fr-CA" dirty="0"/>
            </a:br>
            <a:r>
              <a:rPr lang="fr-CA" sz="2800" dirty="0"/>
              <a:t>Transport à l’année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55597883-609D-472D-83DA-2490A3FF7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75" y="1872000"/>
            <a:ext cx="5276570" cy="423380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r-CA" sz="2000" b="1" dirty="0">
                <a:solidFill>
                  <a:schemeClr val="tx1"/>
                </a:solidFill>
              </a:rPr>
              <a:t>Transport de passagers</a:t>
            </a:r>
          </a:p>
          <a:p>
            <a:pPr>
              <a:lnSpc>
                <a:spcPct val="90000"/>
              </a:lnSpc>
            </a:pPr>
            <a:r>
              <a:rPr lang="fr-CA" sz="2000" dirty="0">
                <a:solidFill>
                  <a:schemeClr val="tx1"/>
                </a:solidFill>
              </a:rPr>
              <a:t>Services de traversier Matane/Baie-Comeau/Godbout (</a:t>
            </a:r>
            <a:r>
              <a:rPr lang="fr-CA" sz="2000" dirty="0" smtClean="0">
                <a:solidFill>
                  <a:schemeClr val="tx1"/>
                </a:solidFill>
              </a:rPr>
              <a:t>2 h</a:t>
            </a:r>
            <a:r>
              <a:rPr lang="fr-CA" sz="20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fr-CA" sz="2000" dirty="0">
                <a:solidFill>
                  <a:schemeClr val="tx1"/>
                </a:solidFill>
              </a:rPr>
              <a:t>Moyenne de 200 000 passagers/an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20F41DD7-5E0B-466A-9FA7-8E6153C8FF98}"/>
              </a:ext>
            </a:extLst>
          </p:cNvPr>
          <p:cNvSpPr txBox="1">
            <a:spLocks/>
          </p:cNvSpPr>
          <p:nvPr/>
        </p:nvSpPr>
        <p:spPr>
          <a:xfrm>
            <a:off x="5706788" y="1872000"/>
            <a:ext cx="5276570" cy="4233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fr-CA" sz="2000" b="1" dirty="0">
                <a:solidFill>
                  <a:schemeClr val="tx1"/>
                </a:solidFill>
              </a:rPr>
              <a:t>Transport de marchandises</a:t>
            </a:r>
          </a:p>
          <a:p>
            <a:pPr>
              <a:lnSpc>
                <a:spcPct val="90000"/>
              </a:lnSpc>
            </a:pPr>
            <a:r>
              <a:rPr lang="fr-CA" sz="2000" dirty="0" smtClean="0">
                <a:solidFill>
                  <a:schemeClr val="tx1"/>
                </a:solidFill>
              </a:rPr>
              <a:t>Traversier-rail </a:t>
            </a:r>
            <a:r>
              <a:rPr lang="fr-CA" sz="2000" dirty="0">
                <a:solidFill>
                  <a:schemeClr val="tx1"/>
                </a:solidFill>
              </a:rPr>
              <a:t>– Matane Baie-Comeau</a:t>
            </a:r>
          </a:p>
          <a:p>
            <a:pPr>
              <a:lnSpc>
                <a:spcPct val="90000"/>
              </a:lnSpc>
            </a:pPr>
            <a:r>
              <a:rPr lang="fr-CA" sz="2000" dirty="0">
                <a:solidFill>
                  <a:schemeClr val="tx1"/>
                </a:solidFill>
              </a:rPr>
              <a:t>Produits miniers /forestiers</a:t>
            </a:r>
          </a:p>
        </p:txBody>
      </p:sp>
    </p:spTree>
    <p:extLst>
      <p:ext uri="{BB962C8B-B14F-4D97-AF65-F5344CB8AC3E}">
        <p14:creationId xmlns:p14="http://schemas.microsoft.com/office/powerpoint/2010/main" val="3564220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AA7117-EC12-44CD-B25D-FF947884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400" b="1" dirty="0"/>
              <a:t>Espaces industriels à </a:t>
            </a:r>
            <a:br>
              <a:rPr lang="fr-CA" sz="4400" b="1" dirty="0"/>
            </a:br>
            <a:r>
              <a:rPr lang="fr-CA" sz="4400" b="1" dirty="0"/>
              <a:t>Mont-Joli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AF5471-71C4-44D3-ADB2-60B527CD1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6737672" cy="420638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2000" b="1" dirty="0"/>
              <a:t>Parc industriel aéroportuaire </a:t>
            </a:r>
            <a:r>
              <a:rPr lang="fr-FR" sz="2000" b="1" dirty="0" smtClean="0"/>
              <a:t>Pierre-De </a:t>
            </a:r>
            <a:r>
              <a:rPr lang="fr-FR" sz="2000" b="1" dirty="0" err="1" smtClean="0"/>
              <a:t>Bané</a:t>
            </a:r>
            <a:r>
              <a:rPr lang="fr-FR" sz="2000" b="1" dirty="0" smtClean="0"/>
              <a:t> </a:t>
            </a:r>
            <a:endParaRPr lang="fr-FR" sz="2000" b="1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dirty="0"/>
              <a:t>13 millions de pieds carrés disponibles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u="sng" dirty="0"/>
              <a:t>Accès direct autoroute 20 et route 132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dirty="0"/>
              <a:t>Sur le site de l’aéroport de </a:t>
            </a:r>
            <a:r>
              <a:rPr lang="fr-FR" sz="2000" dirty="0" smtClean="0"/>
              <a:t>Mont-Joli</a:t>
            </a:r>
            <a:endParaRPr lang="fr-FR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dirty="0"/>
              <a:t>2 zones en développement 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fr-FR" dirty="0"/>
              <a:t>Zone Piché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fr-FR" dirty="0"/>
              <a:t>Zone Marcoux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2000" b="1" dirty="0"/>
              <a:t>Parc industriel Julien-Bouchard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dirty="0"/>
              <a:t>Entreprises: BOIS BSL, GLS Dicom, CENTRAP, etc.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dirty="0"/>
              <a:t>Bâtiments à vendre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dirty="0" smtClean="0"/>
              <a:t>Multi-occupant </a:t>
            </a:r>
            <a:r>
              <a:rPr lang="fr-FR" sz="2000" dirty="0"/>
              <a:t>industriel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fr-CA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61E23D-22BF-4FB4-8690-8115CA1987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58296" y="0"/>
            <a:ext cx="5033704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7EB8BD9-7534-4251-BEDF-756471A357D6}"/>
              </a:ext>
            </a:extLst>
          </p:cNvPr>
          <p:cNvSpPr txBox="1"/>
          <p:nvPr/>
        </p:nvSpPr>
        <p:spPr>
          <a:xfrm>
            <a:off x="7543800" y="5846544"/>
            <a:ext cx="1802096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A" sz="1600" b="1" dirty="0">
                <a:solidFill>
                  <a:schemeClr val="accent4"/>
                </a:solidFill>
              </a:rPr>
              <a:t>Parc industriel </a:t>
            </a:r>
          </a:p>
          <a:p>
            <a:r>
              <a:rPr lang="fr-CA" sz="1600" b="1" dirty="0">
                <a:solidFill>
                  <a:schemeClr val="accent4"/>
                </a:solidFill>
              </a:rPr>
              <a:t>Julien-Bouchard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F6BAA2-1805-4DE4-900D-2D9996938C9F}"/>
              </a:ext>
            </a:extLst>
          </p:cNvPr>
          <p:cNvSpPr txBox="1"/>
          <p:nvPr/>
        </p:nvSpPr>
        <p:spPr>
          <a:xfrm>
            <a:off x="9345896" y="2937618"/>
            <a:ext cx="1701107" cy="830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A" sz="1600" b="1" dirty="0">
                <a:solidFill>
                  <a:schemeClr val="accent4"/>
                </a:solidFill>
              </a:rPr>
              <a:t>Parc industriel </a:t>
            </a:r>
          </a:p>
          <a:p>
            <a:r>
              <a:rPr lang="fr-CA" sz="1600" b="1" dirty="0">
                <a:solidFill>
                  <a:schemeClr val="accent4"/>
                </a:solidFill>
              </a:rPr>
              <a:t>aéroportuaire </a:t>
            </a:r>
          </a:p>
          <a:p>
            <a:r>
              <a:rPr lang="fr-CA" sz="1600" b="1" dirty="0" smtClean="0">
                <a:solidFill>
                  <a:schemeClr val="accent4"/>
                </a:solidFill>
              </a:rPr>
              <a:t>Pierre-De </a:t>
            </a:r>
            <a:r>
              <a:rPr lang="fr-CA" sz="1600" b="1" dirty="0" err="1" smtClean="0">
                <a:solidFill>
                  <a:schemeClr val="accent4"/>
                </a:solidFill>
              </a:rPr>
              <a:t>Bané</a:t>
            </a:r>
            <a:r>
              <a:rPr lang="fr-CA" sz="1600" b="1" dirty="0" smtClean="0">
                <a:solidFill>
                  <a:schemeClr val="accent4"/>
                </a:solidFill>
              </a:rPr>
              <a:t> </a:t>
            </a:r>
            <a:endParaRPr lang="fr-CA" sz="1600" b="1" dirty="0">
              <a:solidFill>
                <a:schemeClr val="accent4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22AEA20-BF3A-4CC4-83B3-0823B68AD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79" y="4627580"/>
            <a:ext cx="270338" cy="360000"/>
          </a:xfrm>
          <a:prstGeom prst="rect">
            <a:avLst/>
          </a:prstGeom>
          <a:effectLst/>
        </p:spPr>
      </p:pic>
      <p:pic>
        <p:nvPicPr>
          <p:cNvPr id="12" name="Image 11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CFDEDBF2-620D-40F0-AC76-2C4E48947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96" y="3353116"/>
            <a:ext cx="360000" cy="360000"/>
          </a:xfrm>
          <a:prstGeom prst="rect">
            <a:avLst/>
          </a:prstGeom>
        </p:spPr>
      </p:pic>
      <p:pic>
        <p:nvPicPr>
          <p:cNvPr id="13" name="Image 12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B21C086B-4BAF-40F5-8D10-5A01638A2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400" y="554651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70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Gray Rectangle">
            <a:extLst>
              <a:ext uri="{FF2B5EF4-FFF2-40B4-BE49-F238E27FC236}">
                <a16:creationId xmlns:a16="http://schemas.microsoft.com/office/drawing/2014/main" id="{05C5A40C-F9AD-4C93-97FA-358B169FE2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1419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BA2F9-823C-4214-A440-604B5DB2FF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B92431-B474-487C-98A7-621A5D059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" y="6858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Ville de Mont-Joli (@mont_joli) | Twitter">
            <a:extLst>
              <a:ext uri="{FF2B5EF4-FFF2-40B4-BE49-F238E27FC236}">
                <a16:creationId xmlns:a16="http://schemas.microsoft.com/office/drawing/2014/main" id="{0595CA0F-E236-47AE-AE57-16E76BD01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91853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64966EE-116B-4312-9551-771E0FEF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680190"/>
            <a:ext cx="10515600" cy="2237182"/>
          </a:xfrm>
        </p:spPr>
        <p:txBody>
          <a:bodyPr anchor="b">
            <a:normAutofit/>
          </a:bodyPr>
          <a:lstStyle/>
          <a:p>
            <a:pPr algn="ctr"/>
            <a:r>
              <a:rPr lang="fr-CA" sz="3200" b="1" dirty="0" smtClean="0"/>
              <a:t>Nous contacter</a:t>
            </a:r>
            <a:endParaRPr lang="fr-CA" sz="3200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BED632-3F93-4C38-BB9D-D6B36E1076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59" y="68019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EF4119-E897-4018-A930-D679214C7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4537" y="3205379"/>
            <a:ext cx="9848887" cy="2457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1400" dirty="0" smtClean="0"/>
              <a:t>Martin </a:t>
            </a:r>
            <a:r>
              <a:rPr lang="fr-CA" sz="1400" dirty="0" err="1" smtClean="0"/>
              <a:t>Soucy</a:t>
            </a:r>
            <a:r>
              <a:rPr lang="fr-CA" sz="1400" dirty="0" smtClean="0"/>
              <a:t>, maire</a:t>
            </a:r>
            <a:br>
              <a:rPr lang="fr-CA" sz="1400" dirty="0" smtClean="0"/>
            </a:br>
            <a:r>
              <a:rPr lang="fr-CA" sz="1400" dirty="0" smtClean="0">
                <a:hlinkClick r:id="rId3"/>
              </a:rPr>
              <a:t>martin.soucy@ville.mont-joli.qc.ca</a:t>
            </a:r>
            <a:r>
              <a:rPr lang="fr-CA" sz="1400" dirty="0" smtClean="0"/>
              <a:t> </a:t>
            </a:r>
            <a:r>
              <a:rPr lang="fr-CA" sz="1400" dirty="0"/>
              <a:t/>
            </a:r>
            <a:br>
              <a:rPr lang="fr-CA" sz="1400" dirty="0"/>
            </a:br>
            <a:r>
              <a:rPr lang="fr-CA" sz="1400" dirty="0" smtClean="0"/>
              <a:t>418 775-7285 </a:t>
            </a:r>
            <a:r>
              <a:rPr lang="fr-CA" sz="1400" dirty="0"/>
              <a:t>poste </a:t>
            </a:r>
            <a:r>
              <a:rPr lang="fr-CA" sz="1400" dirty="0" smtClean="0"/>
              <a:t>2122</a:t>
            </a:r>
          </a:p>
          <a:p>
            <a:pPr marL="0" indent="0" algn="ctr">
              <a:buNone/>
            </a:pPr>
            <a:endParaRPr lang="fr-CA" sz="1400" dirty="0" smtClean="0"/>
          </a:p>
          <a:p>
            <a:pPr marL="0" indent="0" algn="ctr">
              <a:buNone/>
            </a:pPr>
            <a:r>
              <a:rPr lang="fr-CA" sz="1400" dirty="0" smtClean="0"/>
              <a:t>Claude Vézina</a:t>
            </a:r>
            <a:br>
              <a:rPr lang="fr-CA" sz="1400" dirty="0" smtClean="0"/>
            </a:br>
            <a:r>
              <a:rPr lang="fr-CA" sz="1400" dirty="0" smtClean="0"/>
              <a:t>coordonnateur au développement</a:t>
            </a:r>
            <a:r>
              <a:rPr lang="fr-CA" sz="1400" dirty="0"/>
              <a:t/>
            </a:r>
            <a:br>
              <a:rPr lang="fr-CA" sz="1400" dirty="0"/>
            </a:br>
            <a:r>
              <a:rPr lang="fr-CA" sz="1400" dirty="0" smtClean="0">
                <a:hlinkClick r:id="rId4"/>
              </a:rPr>
              <a:t>developpement@ville.mont-joli.qc.ca</a:t>
            </a:r>
            <a:r>
              <a:rPr lang="fr-CA" sz="1400" dirty="0"/>
              <a:t/>
            </a:r>
            <a:br>
              <a:rPr lang="fr-CA" sz="1400" dirty="0"/>
            </a:br>
            <a:r>
              <a:rPr lang="fr-CA" sz="1400" dirty="0" smtClean="0"/>
              <a:t>418 775-7285 poste 2108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D2A0D4-02A1-4D54-B25A-DF0DD9DD07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63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47E47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C914D6BA-8CD2-4410-8693-57BF0925F7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3838" b="381"/>
          <a:stretch/>
        </p:blipFill>
        <p:spPr>
          <a:xfrm>
            <a:off x="0" y="0"/>
            <a:ext cx="12192000" cy="569905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C0352E5-86FF-4B85-B3D2-601E207C3F85}"/>
              </a:ext>
            </a:extLst>
          </p:cNvPr>
          <p:cNvSpPr/>
          <p:nvPr/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600" b="1" dirty="0">
                <a:solidFill>
                  <a:schemeClr val="tx1"/>
                </a:solidFill>
              </a:rPr>
              <a:t>Mont-Joli est </a:t>
            </a:r>
            <a:r>
              <a:rPr lang="fr-CA" sz="3600" b="1" dirty="0" smtClean="0">
                <a:solidFill>
                  <a:schemeClr val="tx1"/>
                </a:solidFill>
              </a:rPr>
              <a:t>prêt </a:t>
            </a:r>
            <a:r>
              <a:rPr lang="fr-CA" sz="3600" b="1" dirty="0">
                <a:solidFill>
                  <a:schemeClr val="tx1"/>
                </a:solidFill>
              </a:rPr>
              <a:t>à vous accueillir</a:t>
            </a:r>
            <a:endParaRPr lang="fr-CA" sz="36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4417ADF-C559-4DC9-9F79-3D39239B723E}"/>
              </a:ext>
            </a:extLst>
          </p:cNvPr>
          <p:cNvSpPr/>
          <p:nvPr/>
        </p:nvSpPr>
        <p:spPr>
          <a:xfrm>
            <a:off x="2483110" y="5628237"/>
            <a:ext cx="7225780" cy="697156"/>
          </a:xfrm>
          <a:prstGeom prst="rect">
            <a:avLst/>
          </a:prstGeom>
          <a:solidFill>
            <a:srgbClr val="F47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Un parc industriel mis à la disposition des entreprises qui souhaitent investir dans un secteur dynamique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5CB81C0-2568-41DB-B627-5934AC8B8759}"/>
              </a:ext>
            </a:extLst>
          </p:cNvPr>
          <p:cNvSpPr/>
          <p:nvPr/>
        </p:nvSpPr>
        <p:spPr>
          <a:xfrm rot="21159267">
            <a:off x="129218" y="174640"/>
            <a:ext cx="2160000" cy="2160000"/>
          </a:xfrm>
          <a:prstGeom prst="ellipse">
            <a:avLst/>
          </a:prstGeom>
          <a:solidFill>
            <a:srgbClr val="F47E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CA" sz="2000" b="1" dirty="0" smtClean="0"/>
              <a:t>12 </a:t>
            </a:r>
            <a:r>
              <a:rPr lang="fr-CA" sz="2000" b="1" dirty="0"/>
              <a:t>millions de pieds carrés disponibles</a:t>
            </a:r>
          </a:p>
        </p:txBody>
      </p:sp>
    </p:spTree>
    <p:extLst>
      <p:ext uri="{BB962C8B-B14F-4D97-AF65-F5344CB8AC3E}">
        <p14:creationId xmlns:p14="http://schemas.microsoft.com/office/powerpoint/2010/main" val="1596786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iel, extérieur, neige, montagne&#10;&#10;Description générée automatiquement">
            <a:extLst>
              <a:ext uri="{FF2B5EF4-FFF2-40B4-BE49-F238E27FC236}">
                <a16:creationId xmlns:a16="http://schemas.microsoft.com/office/drawing/2014/main" id="{9FE65FA9-A6CD-4E0F-B62B-D1E0F68F5F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9" b="41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158915-0834-4520-8945-CA36D189E2C4}"/>
              </a:ext>
            </a:extLst>
          </p:cNvPr>
          <p:cNvSpPr/>
          <p:nvPr/>
        </p:nvSpPr>
        <p:spPr>
          <a:xfrm>
            <a:off x="1540206" y="0"/>
            <a:ext cx="8997690" cy="556082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CC94C52-8571-41CB-8C6F-7754619EA627}"/>
              </a:ext>
            </a:extLst>
          </p:cNvPr>
          <p:cNvSpPr txBox="1">
            <a:spLocks/>
          </p:cNvSpPr>
          <p:nvPr/>
        </p:nvSpPr>
        <p:spPr>
          <a:xfrm>
            <a:off x="2069703" y="419819"/>
            <a:ext cx="7940781" cy="17540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AVANTAGES </a:t>
            </a:r>
            <a:br>
              <a:rPr lang="fr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INVESTIR À MONT-JOLI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89E9892-35E3-47D1-8CE7-17A67F3C8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" y="0"/>
            <a:ext cx="2225983" cy="21474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19339274-9918-4934-B17C-8677198889DD}"/>
              </a:ext>
            </a:extLst>
          </p:cNvPr>
          <p:cNvSpPr txBox="1">
            <a:spLocks/>
          </p:cNvSpPr>
          <p:nvPr/>
        </p:nvSpPr>
        <p:spPr>
          <a:xfrm>
            <a:off x="1717374" y="2363638"/>
            <a:ext cx="8757253" cy="319719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fr-CA" sz="1800" b="1" dirty="0">
                <a:solidFill>
                  <a:schemeClr val="tx1"/>
                </a:solidFill>
              </a:rPr>
              <a:t>Localisation stratégique pour le transport et la logistique dans </a:t>
            </a:r>
            <a:r>
              <a:rPr lang="fr-CA" sz="1800" b="1" dirty="0" smtClean="0">
                <a:solidFill>
                  <a:schemeClr val="tx1"/>
                </a:solidFill>
              </a:rPr>
              <a:t>l’Est-du-Québec</a:t>
            </a:r>
            <a:r>
              <a:rPr lang="fr-CA" sz="1800" b="1" dirty="0">
                <a:solidFill>
                  <a:schemeClr val="tx1"/>
                </a:solidFill>
              </a:rPr>
              <a:t/>
            </a:r>
            <a:br>
              <a:rPr lang="fr-CA" sz="1800" b="1" dirty="0">
                <a:solidFill>
                  <a:schemeClr val="tx1"/>
                </a:solidFill>
              </a:rPr>
            </a:br>
            <a:r>
              <a:rPr lang="fr-CA" sz="1800" b="1" i="1" dirty="0">
                <a:solidFill>
                  <a:schemeClr val="tx1"/>
                </a:solidFill>
              </a:rPr>
              <a:t>« </a:t>
            </a:r>
            <a:r>
              <a:rPr lang="fr-CA" sz="1800" b="1" i="1" dirty="0" smtClean="0">
                <a:solidFill>
                  <a:schemeClr val="tx1"/>
                </a:solidFill>
              </a:rPr>
              <a:t>dernier kilomètre</a:t>
            </a:r>
            <a:r>
              <a:rPr lang="fr-CA" sz="1800" b="1" i="1" dirty="0">
                <a:solidFill>
                  <a:schemeClr val="tx1"/>
                </a:solidFill>
              </a:rPr>
              <a:t> » - dans les </a:t>
            </a:r>
            <a:r>
              <a:rPr lang="fr-CA" sz="1800" b="1" i="1" dirty="0" smtClean="0">
                <a:solidFill>
                  <a:schemeClr val="tx1"/>
                </a:solidFill>
              </a:rPr>
              <a:t>13 heures </a:t>
            </a:r>
            <a:r>
              <a:rPr lang="fr-CA" sz="1800" b="1" i="1" dirty="0">
                <a:solidFill>
                  <a:schemeClr val="tx1"/>
                </a:solidFill>
              </a:rPr>
              <a:t>réglementaires pour les heures de conduite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</a:pPr>
            <a:r>
              <a:rPr lang="fr-CA" sz="1600" dirty="0">
                <a:solidFill>
                  <a:schemeClr val="tx1"/>
                </a:solidFill>
              </a:rPr>
              <a:t>Coûts très avantageux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fr-CA" sz="1800" b="1" dirty="0">
                <a:solidFill>
                  <a:schemeClr val="tx1"/>
                </a:solidFill>
              </a:rPr>
              <a:t>Entreprises spécialisées et réputées en support au transport lourd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</a:pPr>
            <a:r>
              <a:rPr lang="fr-CA" sz="1600" dirty="0">
                <a:solidFill>
                  <a:schemeClr val="tx1"/>
                </a:solidFill>
              </a:rPr>
              <a:t>Ville de Mont-Joli : </a:t>
            </a:r>
            <a:r>
              <a:rPr lang="fr-CA" sz="1600" dirty="0" smtClean="0">
                <a:solidFill>
                  <a:schemeClr val="tx1"/>
                </a:solidFill>
              </a:rPr>
              <a:t>stratégie </a:t>
            </a:r>
            <a:r>
              <a:rPr lang="fr-CA" sz="1600" dirty="0">
                <a:solidFill>
                  <a:schemeClr val="tx1"/>
                </a:solidFill>
              </a:rPr>
              <a:t>de développement et appui au secteur de la logistique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fr-CA" sz="1800" b="1" dirty="0">
                <a:solidFill>
                  <a:schemeClr val="tx1"/>
                </a:solidFill>
              </a:rPr>
              <a:t>Renommée des produits de la région et savoir-faire </a:t>
            </a:r>
            <a:br>
              <a:rPr lang="fr-CA" sz="1800" b="1" dirty="0">
                <a:solidFill>
                  <a:schemeClr val="tx1"/>
                </a:solidFill>
              </a:rPr>
            </a:br>
            <a:r>
              <a:rPr lang="fr-CA" sz="1800" b="1" dirty="0">
                <a:solidFill>
                  <a:schemeClr val="tx1"/>
                </a:solidFill>
              </a:rPr>
              <a:t>(bois, agroalimentaire, métal, etc.)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</a:pPr>
            <a:r>
              <a:rPr lang="fr-CA" sz="1600" dirty="0">
                <a:solidFill>
                  <a:schemeClr val="tx1"/>
                </a:solidFill>
              </a:rPr>
              <a:t>Recrutement de votre main d’œuvre : endroit offrant une villégiature unique </a:t>
            </a:r>
            <a:br>
              <a:rPr lang="fr-CA" sz="1600" dirty="0">
                <a:solidFill>
                  <a:schemeClr val="tx1"/>
                </a:solidFill>
              </a:rPr>
            </a:br>
            <a:r>
              <a:rPr lang="fr-CA" sz="1600" dirty="0">
                <a:solidFill>
                  <a:schemeClr val="tx1"/>
                </a:solidFill>
              </a:rPr>
              <a:t>et des opportunités d’œuvrer dans des industries de pointe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fr-CA" sz="1800" b="1" dirty="0">
                <a:solidFill>
                  <a:schemeClr val="tx1"/>
                </a:solidFill>
              </a:rPr>
              <a:t>Terrains prêts à construire</a:t>
            </a:r>
            <a:endParaRPr lang="fr-CA" sz="1800" dirty="0">
              <a:solidFill>
                <a:schemeClr val="tx1"/>
              </a:solidFill>
            </a:endParaRPr>
          </a:p>
          <a:p>
            <a:pPr marL="457200" lvl="1" indent="0" algn="ctr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fr-CA" sz="1600" dirty="0">
                <a:solidFill>
                  <a:schemeClr val="tx1"/>
                </a:solidFill>
              </a:rPr>
              <a:t>Promoteurs immobiliers prêts à construire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0AA880-238F-4D09-BB51-88D84E7BC3CB}"/>
              </a:ext>
            </a:extLst>
          </p:cNvPr>
          <p:cNvSpPr/>
          <p:nvPr/>
        </p:nvSpPr>
        <p:spPr>
          <a:xfrm>
            <a:off x="1540206" y="5560828"/>
            <a:ext cx="8997690" cy="216196"/>
          </a:xfrm>
          <a:prstGeom prst="rect">
            <a:avLst/>
          </a:prstGeom>
          <a:solidFill>
            <a:srgbClr val="F47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1146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335D9B3-B2C5-40E1-BFF9-E01D0DB424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D95061B-ADFC-4592-8BB1-0D542F6F64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042523" y="6081915"/>
            <a:ext cx="6460098" cy="78169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67C3E3-D148-40AD-9F4C-431AA28ACA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4D7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30DD030-ACB5-4C2C-AD03-51D52E277D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4D7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re 3">
            <a:extLst>
              <a:ext uri="{FF2B5EF4-FFF2-40B4-BE49-F238E27FC236}">
                <a16:creationId xmlns:a16="http://schemas.microsoft.com/office/drawing/2014/main" id="{08D74155-AF07-47FE-B0C3-432EF387B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Autofit/>
          </a:bodyPr>
          <a:lstStyle/>
          <a:p>
            <a:r>
              <a:rPr lang="fr-FR" sz="4400" b="1" dirty="0"/>
              <a:t>Parc industriel aéroportuaire </a:t>
            </a:r>
            <a:br>
              <a:rPr lang="fr-FR" sz="4400" b="1" dirty="0"/>
            </a:br>
            <a:r>
              <a:rPr lang="fr-FR" sz="4400" b="1" dirty="0" smtClean="0"/>
              <a:t>Pierre-de </a:t>
            </a:r>
            <a:r>
              <a:rPr lang="fr-FR" sz="4400" b="1" dirty="0" err="1" smtClean="0"/>
              <a:t>Bané</a:t>
            </a:r>
            <a:endParaRPr lang="fr-CA" sz="4400" b="1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35DAAF2-A502-40A6-8E34-07AF05BC3B04}"/>
              </a:ext>
            </a:extLst>
          </p:cNvPr>
          <p:cNvSpPr txBox="1"/>
          <p:nvPr/>
        </p:nvSpPr>
        <p:spPr>
          <a:xfrm>
            <a:off x="393973" y="1988286"/>
            <a:ext cx="45955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sz="2000" dirty="0"/>
              <a:t>Idéal pour vos activités de :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Logistique et </a:t>
            </a:r>
            <a:r>
              <a:rPr lang="fr-FR" sz="2000" dirty="0" smtClean="0"/>
              <a:t>distribution</a:t>
            </a:r>
            <a:endParaRPr lang="fr-FR" sz="2000" dirty="0"/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Transformation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Aéroportuaire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Support aux activités minières et touristiques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Investissements immobiliers</a:t>
            </a:r>
          </a:p>
          <a:p>
            <a:pPr>
              <a:spcAft>
                <a:spcPts val="600"/>
              </a:spcAft>
            </a:pPr>
            <a:endParaRPr lang="fr-CA" sz="2000" dirty="0"/>
          </a:p>
          <a:p>
            <a:pPr>
              <a:spcAft>
                <a:spcPts val="600"/>
              </a:spcAft>
            </a:pPr>
            <a:r>
              <a:rPr lang="fr-CA" sz="2000" dirty="0"/>
              <a:t>Crédits de taxes sur bâtiments neufs  </a:t>
            </a:r>
          </a:p>
          <a:p>
            <a:pPr>
              <a:spcAft>
                <a:spcPts val="600"/>
              </a:spcAft>
            </a:pPr>
            <a:r>
              <a:rPr lang="fr-CA" sz="2000" dirty="0"/>
              <a:t>3 ans (100%, 100%, 50%)</a:t>
            </a:r>
          </a:p>
        </p:txBody>
      </p:sp>
      <p:pic>
        <p:nvPicPr>
          <p:cNvPr id="11" name="Image 10" descr="Une image contenant carte&#10;&#10;Description générée automatiquement">
            <a:extLst>
              <a:ext uri="{FF2B5EF4-FFF2-40B4-BE49-F238E27FC236}">
                <a16:creationId xmlns:a16="http://schemas.microsoft.com/office/drawing/2014/main" id="{C7F4A473-1610-4577-BECE-C28BF92696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17871" r="11874" b="9626"/>
          <a:stretch/>
        </p:blipFill>
        <p:spPr>
          <a:xfrm rot="16200000">
            <a:off x="6179552" y="845537"/>
            <a:ext cx="4174589" cy="646008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97ED18A4-E946-40AA-BA6D-DE6CE3B18B4A}"/>
              </a:ext>
            </a:extLst>
          </p:cNvPr>
          <p:cNvSpPr txBox="1"/>
          <p:nvPr/>
        </p:nvSpPr>
        <p:spPr>
          <a:xfrm>
            <a:off x="5243724" y="2384977"/>
            <a:ext cx="2411718" cy="953453"/>
          </a:xfrm>
          <a:prstGeom prst="roundRect">
            <a:avLst/>
          </a:prstGeom>
          <a:solidFill>
            <a:srgbClr val="FFFFFF">
              <a:alpha val="80000"/>
            </a:srgbClr>
          </a:solidFill>
          <a:ln w="19050">
            <a:solidFill>
              <a:srgbClr val="F47E47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rgbClr val="F47E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 Piché</a:t>
            </a:r>
          </a:p>
          <a:p>
            <a:pPr algn="ctr"/>
            <a:r>
              <a:rPr lang="fr-CA" sz="1600" dirty="0" smtClean="0"/>
              <a:t>78 </a:t>
            </a:r>
            <a:r>
              <a:rPr lang="fr-CA" sz="1600" dirty="0"/>
              <a:t>000 </a:t>
            </a:r>
            <a:r>
              <a:rPr lang="fr-CA" sz="1600" dirty="0" smtClean="0"/>
              <a:t>m² </a:t>
            </a:r>
            <a:r>
              <a:rPr lang="fr-CA" sz="1600" dirty="0"/>
              <a:t>disponibles</a:t>
            </a:r>
          </a:p>
          <a:p>
            <a:pPr algn="ctr"/>
            <a:r>
              <a:rPr lang="fr-CA" sz="1600" dirty="0" smtClean="0"/>
              <a:t>(840 </a:t>
            </a:r>
            <a:r>
              <a:rPr lang="fr-CA" sz="1600" dirty="0"/>
              <a:t>000 </a:t>
            </a:r>
            <a:r>
              <a:rPr lang="fr-CA" sz="1600" dirty="0" smtClean="0"/>
              <a:t>pi²) </a:t>
            </a:r>
            <a:endParaRPr lang="fr-CA" sz="1600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991E1E1-DE57-40BD-B9FF-79FB6B859E0E}"/>
              </a:ext>
            </a:extLst>
          </p:cNvPr>
          <p:cNvSpPr txBox="1"/>
          <p:nvPr/>
        </p:nvSpPr>
        <p:spPr>
          <a:xfrm>
            <a:off x="9297019" y="2359877"/>
            <a:ext cx="2047136" cy="1225868"/>
          </a:xfrm>
          <a:prstGeom prst="roundRect">
            <a:avLst/>
          </a:prstGeom>
          <a:solidFill>
            <a:srgbClr val="FFFFFF">
              <a:alpha val="80000"/>
            </a:srgbClr>
          </a:solidFill>
          <a:ln w="19050">
            <a:solidFill>
              <a:srgbClr val="F47E47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rgbClr val="F47E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 Marcoux</a:t>
            </a:r>
          </a:p>
          <a:p>
            <a:pPr algn="ctr"/>
            <a:r>
              <a:rPr lang="fr-CA" sz="1600" dirty="0"/>
              <a:t>Plus d’un million de </a:t>
            </a:r>
            <a:r>
              <a:rPr lang="fr-CA" sz="1600" dirty="0" smtClean="0"/>
              <a:t>m² </a:t>
            </a:r>
            <a:r>
              <a:rPr lang="fr-CA" sz="1600" dirty="0"/>
              <a:t>disponibles</a:t>
            </a:r>
          </a:p>
          <a:p>
            <a:pPr algn="ctr"/>
            <a:r>
              <a:rPr lang="fr-CA" sz="1600" dirty="0"/>
              <a:t>(</a:t>
            </a:r>
            <a:r>
              <a:rPr lang="fr-CA" sz="1600" dirty="0" smtClean="0"/>
              <a:t>11 </a:t>
            </a:r>
            <a:r>
              <a:rPr lang="fr-CA" sz="1600" dirty="0"/>
              <a:t>millions </a:t>
            </a:r>
            <a:r>
              <a:rPr lang="fr-CA" sz="1600" dirty="0" smtClean="0"/>
              <a:t>pi²) </a:t>
            </a:r>
            <a:endParaRPr lang="fr-CA" sz="1600" dirty="0"/>
          </a:p>
        </p:txBody>
      </p:sp>
      <p:cxnSp>
        <p:nvCxnSpPr>
          <p:cNvPr id="30" name="Connecteur : en arc 29">
            <a:extLst>
              <a:ext uri="{FF2B5EF4-FFF2-40B4-BE49-F238E27FC236}">
                <a16:creationId xmlns:a16="http://schemas.microsoft.com/office/drawing/2014/main" id="{CC2951BF-398C-4B7C-80C2-BF85121841AB}"/>
              </a:ext>
            </a:extLst>
          </p:cNvPr>
          <p:cNvCxnSpPr>
            <a:cxnSpLocks/>
            <a:stCxn id="41" idx="2"/>
          </p:cNvCxnSpPr>
          <p:nvPr/>
        </p:nvCxnSpPr>
        <p:spPr>
          <a:xfrm rot="5400000">
            <a:off x="9279486" y="3833034"/>
            <a:ext cx="1288390" cy="793812"/>
          </a:xfrm>
          <a:prstGeom prst="curvedConnector3">
            <a:avLst>
              <a:gd name="adj1" fmla="val 50000"/>
            </a:avLst>
          </a:prstGeom>
          <a:ln w="28575">
            <a:solidFill>
              <a:srgbClr val="F47E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 : en arc 44">
            <a:extLst>
              <a:ext uri="{FF2B5EF4-FFF2-40B4-BE49-F238E27FC236}">
                <a16:creationId xmlns:a16="http://schemas.microsoft.com/office/drawing/2014/main" id="{936E2B55-5A3A-47CF-9EFD-981B35E67273}"/>
              </a:ext>
            </a:extLst>
          </p:cNvPr>
          <p:cNvCxnSpPr>
            <a:stCxn id="31" idx="2"/>
          </p:cNvCxnSpPr>
          <p:nvPr/>
        </p:nvCxnSpPr>
        <p:spPr>
          <a:xfrm rot="5400000">
            <a:off x="5622340" y="3468309"/>
            <a:ext cx="957123" cy="697365"/>
          </a:xfrm>
          <a:prstGeom prst="curvedConnector3">
            <a:avLst>
              <a:gd name="adj1" fmla="val 50000"/>
            </a:avLst>
          </a:prstGeom>
          <a:ln w="28575">
            <a:solidFill>
              <a:srgbClr val="F47E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8281243D-3E9B-42E1-B2FB-F1BAE53F6EB1}"/>
              </a:ext>
            </a:extLst>
          </p:cNvPr>
          <p:cNvSpPr txBox="1"/>
          <p:nvPr/>
        </p:nvSpPr>
        <p:spPr>
          <a:xfrm>
            <a:off x="5057472" y="1546888"/>
            <a:ext cx="6103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2000" b="1" dirty="0">
                <a:solidFill>
                  <a:srgbClr val="F47E47"/>
                </a:solidFill>
              </a:rPr>
              <a:t>TERRAINS PRÊTS À CONSTRUIRE</a:t>
            </a:r>
          </a:p>
        </p:txBody>
      </p:sp>
    </p:spTree>
    <p:extLst>
      <p:ext uri="{BB962C8B-B14F-4D97-AF65-F5344CB8AC3E}">
        <p14:creationId xmlns:p14="http://schemas.microsoft.com/office/powerpoint/2010/main" val="226338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FE1B373-C486-45F5-803D-3A3E49AD9F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8B5272-F661-4524-87B0-B1FAA55ED9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D2EF23-03A6-4C9F-8D5D-1B65F5EFA2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E83A4C4-3917-4F23-B2D9-994606B9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00" y="540168"/>
            <a:ext cx="5370576" cy="1574960"/>
          </a:xfrm>
        </p:spPr>
        <p:txBody>
          <a:bodyPr anchor="t">
            <a:normAutofit/>
          </a:bodyPr>
          <a:lstStyle/>
          <a:p>
            <a:r>
              <a:rPr lang="fr-CA" sz="4800" b="1" dirty="0"/>
              <a:t>MONT-JOLI EN UN COUP D’ŒIL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DCCB9F2-C638-467A-96DA-29F5FB2EEC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36808" y="-2166489"/>
            <a:ext cx="684396" cy="5017377"/>
          </a:xfrm>
          <a:prstGeom prst="rect">
            <a:avLst/>
          </a:prstGeom>
          <a:solidFill>
            <a:srgbClr val="A76F13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6FAE86-82A3-44A2-A3A2-1F32D5A95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115128"/>
            <a:ext cx="5934469" cy="4058473"/>
          </a:xfrm>
        </p:spPr>
        <p:txBody>
          <a:bodyPr anchor="t"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Population Ville de Mont-Joli: 6 </a:t>
            </a:r>
            <a:r>
              <a:rPr lang="fr-FR" sz="1600" dirty="0" smtClean="0">
                <a:solidFill>
                  <a:schemeClr val="tx1"/>
                </a:solidFill>
              </a:rPr>
              <a:t>384 (2021 – Statistique Canada)</a:t>
            </a:r>
            <a:endParaRPr lang="fr-FR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Population – MRC de </a:t>
            </a:r>
            <a:r>
              <a:rPr lang="fr-FR" sz="1600" dirty="0" smtClean="0">
                <a:solidFill>
                  <a:schemeClr val="tx1"/>
                </a:solidFill>
              </a:rPr>
              <a:t>La </a:t>
            </a:r>
            <a:r>
              <a:rPr lang="fr-FR" sz="1600" dirty="0">
                <a:solidFill>
                  <a:schemeClr val="tx1"/>
                </a:solidFill>
              </a:rPr>
              <a:t>Mitis (16 municipalités): 18 </a:t>
            </a:r>
            <a:r>
              <a:rPr lang="fr-FR" sz="1600" dirty="0" smtClean="0">
                <a:solidFill>
                  <a:schemeClr val="tx1"/>
                </a:solidFill>
              </a:rPr>
              <a:t>565 </a:t>
            </a:r>
            <a:r>
              <a:rPr lang="fr-FR" sz="1600" dirty="0">
                <a:solidFill>
                  <a:schemeClr val="tx1"/>
                </a:solidFill>
              </a:rPr>
              <a:t>(</a:t>
            </a:r>
            <a:r>
              <a:rPr lang="fr-FR" sz="1600" dirty="0" smtClean="0">
                <a:solidFill>
                  <a:schemeClr val="tx1"/>
                </a:solidFill>
              </a:rPr>
              <a:t>2023 – Statistique Québec)</a:t>
            </a:r>
            <a:endParaRPr lang="fr-FR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Population active - Bas-St-Laurent – </a:t>
            </a:r>
            <a:r>
              <a:rPr lang="fr-FR" sz="1600" dirty="0" smtClean="0">
                <a:solidFill>
                  <a:schemeClr val="tx1"/>
                </a:solidFill>
              </a:rPr>
              <a:t>199 039 </a:t>
            </a:r>
            <a:r>
              <a:rPr lang="fr-FR" sz="1600" dirty="0">
                <a:solidFill>
                  <a:schemeClr val="tx1"/>
                </a:solidFill>
              </a:rPr>
              <a:t>(</a:t>
            </a:r>
            <a:r>
              <a:rPr lang="fr-FR" sz="1600" dirty="0" smtClean="0">
                <a:solidFill>
                  <a:schemeClr val="tx1"/>
                </a:solidFill>
              </a:rPr>
              <a:t>2021 – Statistique Canada)</a:t>
            </a:r>
            <a:endParaRPr lang="fr-FR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Taux de chômage Bas St-Laurent – 5,2% (2020)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400" dirty="0">
                <a:solidFill>
                  <a:schemeClr val="tx1"/>
                </a:solidFill>
              </a:rPr>
              <a:t>Bonne vitalité économique!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400" dirty="0">
                <a:solidFill>
                  <a:schemeClr val="tx1"/>
                </a:solidFill>
              </a:rPr>
              <a:t>Taux d’emploi – 55,3% (2020)</a:t>
            </a:r>
            <a:endParaRPr lang="fr-FR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b="1" dirty="0">
                <a:solidFill>
                  <a:schemeClr val="tx1"/>
                </a:solidFill>
              </a:rPr>
              <a:t>Gains de population </a:t>
            </a:r>
            <a:r>
              <a:rPr lang="fr-FR" sz="1600" b="1" dirty="0" smtClean="0">
                <a:solidFill>
                  <a:schemeClr val="tx1"/>
                </a:solidFill>
              </a:rPr>
              <a:t>2016-2021 </a:t>
            </a:r>
            <a:r>
              <a:rPr lang="fr-FR" sz="1600" dirty="0">
                <a:solidFill>
                  <a:schemeClr val="tx1"/>
                </a:solidFill>
              </a:rPr>
              <a:t>pour les régions Bas-Saint-Laurent /Gaspésie - Îles-de-la-Madeleine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Bas-Saint-Laurent: </a:t>
            </a:r>
            <a:r>
              <a:rPr lang="fr-FR" sz="1600" b="1" dirty="0">
                <a:solidFill>
                  <a:schemeClr val="tx1"/>
                </a:solidFill>
              </a:rPr>
              <a:t>augmentation de l’emploi +3300 postes </a:t>
            </a:r>
            <a:r>
              <a:rPr lang="fr-FR" sz="1600" dirty="0">
                <a:solidFill>
                  <a:schemeClr val="tx1"/>
                </a:solidFill>
              </a:rPr>
              <a:t>en 2019 vs. 2018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Revenu total médian des familles (2015): 65 808 $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Bassin régional de +20 000 consommateurs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Accès à un bassin de population de 290 000 habitants dans un rayon de 300 km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tx1"/>
                </a:solidFill>
              </a:rPr>
              <a:t>Niveau d’éducation – Bas St-Laurent (% de la population active – 2020)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1400" dirty="0">
                <a:solidFill>
                  <a:schemeClr val="tx1"/>
                </a:solidFill>
              </a:rPr>
              <a:t>17,5% - diplôme universitaire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1400" dirty="0">
                <a:solidFill>
                  <a:schemeClr val="tx1"/>
                </a:solidFill>
              </a:rPr>
              <a:t>24,8% - diplôme </a:t>
            </a:r>
            <a:r>
              <a:rPr lang="fr-CA" sz="1400" dirty="0" smtClean="0">
                <a:solidFill>
                  <a:schemeClr val="tx1"/>
                </a:solidFill>
              </a:rPr>
              <a:t>de formation professionnelle</a:t>
            </a:r>
            <a:endParaRPr lang="fr-CA" sz="1400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1400" dirty="0">
                <a:solidFill>
                  <a:schemeClr val="tx1"/>
                </a:solidFill>
              </a:rPr>
              <a:t>23,5% - diplôme d’études collégiales </a:t>
            </a:r>
          </a:p>
        </p:txBody>
      </p:sp>
      <p:pic>
        <p:nvPicPr>
          <p:cNvPr id="5" name="Image 4" descr="Une image contenant texte, ciel, extérieur, fleur&#10;&#10;Description générée automatiquement">
            <a:extLst>
              <a:ext uri="{FF2B5EF4-FFF2-40B4-BE49-F238E27FC236}">
                <a16:creationId xmlns:a16="http://schemas.microsoft.com/office/drawing/2014/main" id="{A3B0E871-773E-43FF-9CDA-2E9B7F4A6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116" r="-6" b="19604"/>
          <a:stretch/>
        </p:blipFill>
        <p:spPr>
          <a:xfrm>
            <a:off x="6470596" y="685800"/>
            <a:ext cx="5031941" cy="2841043"/>
          </a:xfrm>
          <a:prstGeom prst="rect">
            <a:avLst/>
          </a:prstGeom>
        </p:spPr>
      </p:pic>
      <p:pic>
        <p:nvPicPr>
          <p:cNvPr id="7" name="Image 6" descr="Une image contenant arbre, neige, extérieur, forêt&#10;&#10;Description générée automatiquement">
            <a:extLst>
              <a:ext uri="{FF2B5EF4-FFF2-40B4-BE49-F238E27FC236}">
                <a16:creationId xmlns:a16="http://schemas.microsoft.com/office/drawing/2014/main" id="{2C5378CF-A59C-45C7-A2BC-5D63BC3838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 r="3" b="3"/>
          <a:stretch/>
        </p:blipFill>
        <p:spPr>
          <a:xfrm>
            <a:off x="6470597" y="3649363"/>
            <a:ext cx="2458175" cy="2517221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D5DF76C-8F39-4F59-A9BC-144DA07B48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A76F1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970CC2F-BFF6-4986-9596-A34ED87A2C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A76F1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6755881-4F2B-436A-A18B-5F81ED3F6397}"/>
              </a:ext>
            </a:extLst>
          </p:cNvPr>
          <p:cNvSpPr txBox="1"/>
          <p:nvPr/>
        </p:nvSpPr>
        <p:spPr>
          <a:xfrm>
            <a:off x="6485159" y="221631"/>
            <a:ext cx="501737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CA" b="1" i="0" u="none" strike="noStrike" kern="1200" cap="none" spc="0" normalizeH="0" baseline="0" noProof="0" dirty="0">
                <a:ln>
                  <a:noFill/>
                </a:ln>
                <a:solidFill>
                  <a:srgbClr val="5050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Beauté • Villégiature • Industries de pointe </a:t>
            </a:r>
          </a:p>
        </p:txBody>
      </p:sp>
      <p:pic>
        <p:nvPicPr>
          <p:cNvPr id="14" name="Image 13" descr="CENTRE-VIL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6098" y="3657600"/>
            <a:ext cx="2469072" cy="25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71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BF84E9-3E0E-42FF-B00E-7F1E3222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4400" b="1" dirty="0"/>
              <a:t>Localisation stratégique</a:t>
            </a:r>
            <a:br>
              <a:rPr lang="fr-CA" sz="4400" b="1" dirty="0"/>
            </a:br>
            <a:r>
              <a:rPr lang="fr-CA" sz="4400" b="1" dirty="0" smtClean="0"/>
              <a:t>Est-du-Québec</a:t>
            </a:r>
            <a:endParaRPr lang="fr-CA" sz="4400" b="1" dirty="0"/>
          </a:p>
        </p:txBody>
      </p:sp>
      <p:pic>
        <p:nvPicPr>
          <p:cNvPr id="7" name="Espace réservé du contenu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2EBA01B4-BFB7-4B8F-BBC8-B3F51F75E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690688"/>
            <a:ext cx="9045878" cy="5041022"/>
          </a:xfrm>
        </p:spPr>
      </p:pic>
    </p:spTree>
    <p:extLst>
      <p:ext uri="{BB962C8B-B14F-4D97-AF65-F5344CB8AC3E}">
        <p14:creationId xmlns:p14="http://schemas.microsoft.com/office/powerpoint/2010/main" val="24656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7CC4F7A-835D-46D3-87E0-5EC6EB7555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0889C7-800C-4063-B782-2B0CA98690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024853-C4CD-41D0-AFAC-E3C64B6862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E83A4C4-3917-4F23-B2D9-994606B9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6687413" cy="2135867"/>
          </a:xfrm>
        </p:spPr>
        <p:txBody>
          <a:bodyPr anchor="ctr">
            <a:normAutofit/>
          </a:bodyPr>
          <a:lstStyle/>
          <a:p>
            <a:r>
              <a:rPr lang="fr-CA" sz="4400" b="1" dirty="0"/>
              <a:t>SECTEURS ET EXPERTISES DE </a:t>
            </a:r>
            <a:br>
              <a:rPr lang="fr-CA" sz="4400" b="1" dirty="0"/>
            </a:br>
            <a:r>
              <a:rPr lang="fr-CA" sz="4400" b="1" dirty="0"/>
              <a:t>MONT-JOLI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10E235-52A6-4CD3-9EDD-C1703D8BDB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0888" r="4" b="4"/>
          <a:stretch/>
        </p:blipFill>
        <p:spPr>
          <a:xfrm>
            <a:off x="7264312" y="10"/>
            <a:ext cx="4224592" cy="195420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6FAE86-82A3-44A2-A3A2-1F32D5A95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880452"/>
            <a:ext cx="6687416" cy="3095445"/>
          </a:xfrm>
        </p:spPr>
        <p:txBody>
          <a:bodyPr anchor="t">
            <a:normAutofit/>
          </a:bodyPr>
          <a:lstStyle/>
          <a:p>
            <a:r>
              <a:rPr lang="fr-CA" sz="1800" b="1" dirty="0">
                <a:solidFill>
                  <a:schemeClr val="tx1"/>
                </a:solidFill>
              </a:rPr>
              <a:t>TRANSPORT ET LOGISTIQUE</a:t>
            </a:r>
          </a:p>
          <a:p>
            <a:pPr lvl="1"/>
            <a:r>
              <a:rPr lang="fr-CA" sz="1800" b="1" dirty="0">
                <a:solidFill>
                  <a:schemeClr val="tx1"/>
                </a:solidFill>
              </a:rPr>
              <a:t>Spécialistes du transport lourd</a:t>
            </a:r>
          </a:p>
          <a:p>
            <a:r>
              <a:rPr lang="fr-CA" sz="1800" b="1" dirty="0">
                <a:solidFill>
                  <a:schemeClr val="tx1"/>
                </a:solidFill>
              </a:rPr>
              <a:t>AGROALIMENTAIRE</a:t>
            </a:r>
          </a:p>
          <a:p>
            <a:r>
              <a:rPr lang="fr-CA" sz="1800" b="1" dirty="0">
                <a:solidFill>
                  <a:schemeClr val="tx1"/>
                </a:solidFill>
              </a:rPr>
              <a:t>TRANSFORMATION DU BOIS</a:t>
            </a:r>
          </a:p>
          <a:p>
            <a:r>
              <a:rPr lang="fr-CA" sz="1800" b="1" dirty="0">
                <a:solidFill>
                  <a:schemeClr val="tx1"/>
                </a:solidFill>
              </a:rPr>
              <a:t>FONDERIE</a:t>
            </a:r>
          </a:p>
          <a:p>
            <a:r>
              <a:rPr lang="fr-CA" sz="1800" b="1" dirty="0">
                <a:solidFill>
                  <a:schemeClr val="tx1"/>
                </a:solidFill>
              </a:rPr>
              <a:t>TOURISME </a:t>
            </a:r>
          </a:p>
          <a:p>
            <a:r>
              <a:rPr lang="fr-CA" sz="1800" b="1" dirty="0" smtClean="0">
                <a:solidFill>
                  <a:schemeClr val="tx1"/>
                </a:solidFill>
              </a:rPr>
              <a:t>SCIENCES DE LA MER (Institut Maurice-Lamontagne)</a:t>
            </a:r>
            <a:endParaRPr lang="fr-CA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37AC5-74CB-44EC-8A38-39033B61D0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0159" r="4" b="4"/>
          <a:stretch/>
        </p:blipFill>
        <p:spPr>
          <a:xfrm>
            <a:off x="7264312" y="2073323"/>
            <a:ext cx="4224592" cy="195911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876EE9E-33F0-4062-82D6-E07E8E4DCC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048085" y="4402622"/>
            <a:ext cx="665992" cy="4233543"/>
          </a:xfrm>
          <a:prstGeom prst="rect">
            <a:avLst/>
          </a:prstGeom>
          <a:solidFill>
            <a:srgbClr val="567FAB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B410B61-7343-4F0C-8D9A-D9C6262248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567FA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BF90AB6-5B47-4BB8-941F-F4010AB5CF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567FA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6755881-4F2B-436A-A18B-5F81ED3F6397}"/>
              </a:ext>
            </a:extLst>
          </p:cNvPr>
          <p:cNvSpPr txBox="1"/>
          <p:nvPr/>
        </p:nvSpPr>
        <p:spPr>
          <a:xfrm>
            <a:off x="422899" y="206849"/>
            <a:ext cx="6841410" cy="53106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600" b="1" dirty="0">
                <a:solidFill>
                  <a:srgbClr val="0084C2"/>
                </a:solidFill>
              </a:rPr>
              <a:t>AU CARREFOUR DES AFFAIRES DE </a:t>
            </a:r>
            <a:r>
              <a:rPr lang="fr-CA" sz="1600" b="1" dirty="0" smtClean="0">
                <a:solidFill>
                  <a:srgbClr val="0084C2"/>
                </a:solidFill>
              </a:rPr>
              <a:t>L’EST-DU-QUÉBEC</a:t>
            </a:r>
            <a:endParaRPr lang="fr-CA" sz="1600" b="1" dirty="0">
              <a:solidFill>
                <a:srgbClr val="0084C2"/>
              </a:solidFill>
            </a:endParaRPr>
          </a:p>
        </p:txBody>
      </p:sp>
      <p:pic>
        <p:nvPicPr>
          <p:cNvPr id="14" name="Image 13" descr="Bois BS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0031" y="4175642"/>
            <a:ext cx="4196861" cy="19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33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E0156E-3217-4F65-885F-6E6A7E3E4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Votre solution logistique </a:t>
            </a:r>
            <a:r>
              <a:rPr lang="fr-FR" b="1" dirty="0" smtClean="0"/>
              <a:t>dans </a:t>
            </a:r>
            <a:br>
              <a:rPr lang="fr-FR" b="1" dirty="0" smtClean="0"/>
            </a:br>
            <a:r>
              <a:rPr lang="fr-FR" b="1" dirty="0" smtClean="0"/>
              <a:t>l’Est-du-Québec</a:t>
            </a:r>
            <a:endParaRPr lang="fr-CA" sz="2800" dirty="0"/>
          </a:p>
        </p:txBody>
      </p:sp>
      <p:graphicFrame>
        <p:nvGraphicFramePr>
          <p:cNvPr id="4" name="Espace réservé du contenu 2">
            <a:extLst>
              <a:ext uri="{FF2B5EF4-FFF2-40B4-BE49-F238E27FC236}">
                <a16:creationId xmlns:a16="http://schemas.microsoft.com/office/drawing/2014/main" id="{E63D84D0-1C26-429F-9865-A915920D28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984147"/>
              </p:ext>
            </p:extLst>
          </p:nvPr>
        </p:nvGraphicFramePr>
        <p:xfrm>
          <a:off x="420623" y="1710620"/>
          <a:ext cx="11331109" cy="4915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5199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D28A36B6-C73D-4678-9564-4CAD3890A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82AC89F-408A-44F5-9811-0D95E2A61A7C}"/>
              </a:ext>
            </a:extLst>
          </p:cNvPr>
          <p:cNvSpPr txBox="1"/>
          <p:nvPr/>
        </p:nvSpPr>
        <p:spPr>
          <a:xfrm>
            <a:off x="8875059" y="66675"/>
            <a:ext cx="33169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Temps de trajet </a:t>
            </a:r>
          </a:p>
          <a:p>
            <a:r>
              <a:rPr lang="fr-CA" dirty="0">
                <a:latin typeface="Arial Black" panose="020B0A04020102020204" pitchFamily="34" charset="0"/>
              </a:rPr>
              <a:t>Mont-Joli</a:t>
            </a:r>
          </a:p>
          <a:p>
            <a:endParaRPr lang="fr-CA" dirty="0"/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fr-CA" dirty="0"/>
              <a:t>Vers Montréal : </a:t>
            </a:r>
            <a:r>
              <a:rPr lang="fr-CA" dirty="0" smtClean="0"/>
              <a:t>5 h 40</a:t>
            </a:r>
            <a:endParaRPr lang="fr-CA" dirty="0"/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fr-CA" dirty="0"/>
              <a:t>Vers Québec : </a:t>
            </a:r>
            <a:r>
              <a:rPr lang="fr-CA" dirty="0" smtClean="0"/>
              <a:t>3 h 40</a:t>
            </a:r>
            <a:endParaRPr lang="fr-CA" dirty="0"/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fr-CA" dirty="0"/>
              <a:t>Vers Percé : </a:t>
            </a:r>
            <a:r>
              <a:rPr lang="fr-CA" dirty="0" smtClean="0"/>
              <a:t>4 h 45</a:t>
            </a:r>
            <a:endParaRPr lang="fr-CA" dirty="0"/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fr-CA" dirty="0"/>
              <a:t>Vers Gaspé : </a:t>
            </a:r>
            <a:r>
              <a:rPr lang="fr-CA" dirty="0" smtClean="0"/>
              <a:t>4 h 05</a:t>
            </a:r>
            <a:endParaRPr lang="fr-CA" dirty="0"/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fr-CA" dirty="0"/>
              <a:t>Bathurst : </a:t>
            </a:r>
            <a:r>
              <a:rPr lang="fr-CA" dirty="0" smtClean="0"/>
              <a:t>3 h10</a:t>
            </a:r>
            <a:endParaRPr lang="fr-CA" dirty="0"/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fr-CA" dirty="0"/>
              <a:t>Moncton : </a:t>
            </a:r>
            <a:r>
              <a:rPr lang="fr-CA" dirty="0" smtClean="0"/>
              <a:t>5 h 20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9302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setVTI">
  <a:themeElements>
    <a:clrScheme name="Office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3220</TotalTime>
  <Words>842</Words>
  <Application>Microsoft Office PowerPoint</Application>
  <PresentationFormat>Grand écran</PresentationFormat>
  <Paragraphs>127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Dante (Headings)2</vt:lpstr>
      <vt:lpstr>Helvetica Neue Medium</vt:lpstr>
      <vt:lpstr>Symbol</vt:lpstr>
      <vt:lpstr>Wingdings 2</vt:lpstr>
      <vt:lpstr>OffsetVTI</vt:lpstr>
      <vt:lpstr>INVESTIR À MONT-JOLI</vt:lpstr>
      <vt:lpstr>Présentation PowerPoint</vt:lpstr>
      <vt:lpstr>Présentation PowerPoint</vt:lpstr>
      <vt:lpstr>Parc industriel aéroportuaire  Pierre-de Bané</vt:lpstr>
      <vt:lpstr>MONT-JOLI EN UN COUP D’ŒIL </vt:lpstr>
      <vt:lpstr>Localisation stratégique Est-du-Québec</vt:lpstr>
      <vt:lpstr>SECTEURS ET EXPERTISES DE  MONT-JOLI</vt:lpstr>
      <vt:lpstr>Votre solution logistique dans  l’Est-du-Québec</vt:lpstr>
      <vt:lpstr>Présentation PowerPoint</vt:lpstr>
      <vt:lpstr>AÉROPORT RÉGIONAL DE MONT-JOLI</vt:lpstr>
      <vt:lpstr>SERVICES FERROVIAIRES</vt:lpstr>
      <vt:lpstr>Présentation PowerPoint</vt:lpstr>
      <vt:lpstr>Espaces industriels à  Mont-Joli</vt:lpstr>
      <vt:lpstr>Nous contacter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INVESTIR À MONT-JOLI</dc:title>
  <dc:creator>Camille Brun</dc:creator>
  <cp:lastModifiedBy>Sonia Levesque</cp:lastModifiedBy>
  <cp:revision>132</cp:revision>
  <dcterms:created xsi:type="dcterms:W3CDTF">2021-01-12T23:46:01Z</dcterms:created>
  <dcterms:modified xsi:type="dcterms:W3CDTF">2024-06-06T13:10:41Z</dcterms:modified>
</cp:coreProperties>
</file>