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8" r:id="rId21"/>
    <p:sldId id="279" r:id="rId22"/>
    <p:sldId id="273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 des revenus</c:v>
                </c:pt>
              </c:strCache>
            </c:strRef>
          </c:tx>
          <c:explosion val="1"/>
          <c:dPt>
            <c:idx val="0"/>
            <c:bubble3D val="0"/>
            <c:explosion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0B7-4BE3-A843-C333C0F3CBD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40B7-4BE3-A843-C333C0F3CBD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0B7-4BE3-A843-C333C0F3CBD5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40B7-4BE3-A843-C333C0F3CBD5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</a:schemeClr>
              </a:solidFill>
              <a:ln>
                <a:noFill/>
              </a:ln>
              <a:effectLst>
                <a:outerShdw blurRad="381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0B7-4BE3-A843-C333C0F3CBD5}"/>
              </c:ext>
            </c:extLst>
          </c:dPt>
          <c:dLbls>
            <c:dLbl>
              <c:idx val="1"/>
              <c:layout>
                <c:manualLayout>
                  <c:x val="0.13306852854330709"/>
                  <c:y val="-0.15448836402015478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17,7 %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0B7-4BE3-A843-C333C0F3CBD5}"/>
                </c:ext>
              </c:extLst>
            </c:dLbl>
            <c:dLbl>
              <c:idx val="2"/>
              <c:layout>
                <c:manualLayout>
                  <c:x val="0.11224514025590548"/>
                  <c:y val="6.36727630614688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8,5 %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343749999999984E-2"/>
                      <c:h val="7.59961813486600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0B7-4BE3-A843-C333C0F3CBD5}"/>
                </c:ext>
              </c:extLst>
            </c:dLbl>
            <c:dLbl>
              <c:idx val="3"/>
              <c:layout>
                <c:manualLayout>
                  <c:x val="5.6062869094488189E-2"/>
                  <c:y val="6.050417934890629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0B7-4BE3-A843-C333C0F3CBD5}"/>
                </c:ext>
              </c:extLst>
            </c:dLbl>
            <c:dLbl>
              <c:idx val="4"/>
              <c:layout>
                <c:manualLayout>
                  <c:x val="4.3626230314960629E-2"/>
                  <c:y val="3.92004158956437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0B7-4BE3-A843-C333C0F3CB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Feuil1!$A$2:$A$6</c:f>
              <c:strCache>
                <c:ptCount val="5"/>
                <c:pt idx="0">
                  <c:v>Taxes</c:v>
                </c:pt>
                <c:pt idx="1">
                  <c:v>Compensation tenant lieu de taxes</c:v>
                </c:pt>
                <c:pt idx="2">
                  <c:v>Subventions gouvernementales</c:v>
                </c:pt>
                <c:pt idx="3">
                  <c:v>Services rendus</c:v>
                </c:pt>
                <c:pt idx="4">
                  <c:v>Autres revenus</c:v>
                </c:pt>
              </c:strCache>
            </c:strRef>
          </c:cat>
          <c:val>
            <c:numRef>
              <c:f>Feuil1!$B$2:$B$6</c:f>
              <c:numCache>
                <c:formatCode>0.00%</c:formatCode>
                <c:ptCount val="5"/>
                <c:pt idx="0">
                  <c:v>0.65200000000000002</c:v>
                </c:pt>
                <c:pt idx="1">
                  <c:v>0.17699999999999999</c:v>
                </c:pt>
                <c:pt idx="2">
                  <c:v>8.5000000000000006E-2</c:v>
                </c:pt>
                <c:pt idx="3">
                  <c:v>7.0000000000000007E-2</c:v>
                </c:pt>
                <c:pt idx="4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B7-4BE3-A843-C333C0F3CBD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802-46E2-9EA7-B910732375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802-46E2-9EA7-B910732375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7B3-47EA-B6B2-9270A1465B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02-46E2-9EA7-B910732375DF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802-46E2-9EA7-B910732375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02-46E2-9EA7-B910732375D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D802-46E2-9EA7-B910732375D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7B3-47EA-B6B2-9270A1465B3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802-46E2-9EA7-B910732375D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5BCBB8C9-39A5-4332-85BE-46CA93F16BD4}" type="CATEGORYNAME">
                      <a:rPr lang="en-US"/>
                      <a:pPr/>
                      <a:t>[NOM DE CATÉGORIE]</a:t>
                    </a:fld>
                    <a:r>
                      <a:rPr lang="en-US" baseline="0"/>
                      <a:t>
</a:t>
                    </a:r>
                    <a:r>
                      <a:rPr lang="en-US" baseline="0" smtClean="0"/>
                      <a:t>14,5 %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802-46E2-9EA7-B910732375DF}"/>
                </c:ext>
              </c:extLst>
            </c:dLbl>
            <c:dLbl>
              <c:idx val="1"/>
              <c:layout>
                <c:manualLayout>
                  <c:x val="-8.455882508360775E-2"/>
                  <c:y val="1.5539537460161363E-2"/>
                </c:manualLayout>
              </c:layout>
              <c:tx>
                <c:rich>
                  <a:bodyPr/>
                  <a:lstStyle/>
                  <a:p>
                    <a:fld id="{1991BFC7-6B3C-42AF-8933-3E405AED4BC2}" type="CATEGORYNAME">
                      <a:rPr lang="en-US"/>
                      <a:pPr/>
                      <a:t>[NOM DE CATÉGORIE]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11,4 %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02-46E2-9EA7-B910732375DF}"/>
                </c:ext>
              </c:extLst>
            </c:dLbl>
            <c:dLbl>
              <c:idx val="4"/>
              <c:layout>
                <c:manualLayout>
                  <c:x val="0.14827895896698348"/>
                  <c:y val="-3.329900884320292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802-46E2-9EA7-B910732375DF}"/>
                </c:ext>
              </c:extLst>
            </c:dLbl>
            <c:dLbl>
              <c:idx val="5"/>
              <c:layout>
                <c:manualLayout>
                  <c:x val="0.19727548453868238"/>
                  <c:y val="-0.18810164360761286"/>
                </c:manualLayout>
              </c:layout>
              <c:tx>
                <c:rich>
                  <a:bodyPr/>
                  <a:lstStyle/>
                  <a:p>
                    <a:fld id="{46D2EF5E-C450-4806-9997-F457B66E56C9}" type="CATEGORYNAME">
                      <a:rPr lang="en-US"/>
                      <a:pPr/>
                      <a:t>[NOM DE CATÉGORIE]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4,5 %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802-46E2-9EA7-B910732375DF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34CABF17-5AD7-4C0B-B558-104D7E7E5949}" type="CATEGORYNAME">
                      <a:rPr lang="en-US"/>
                      <a:pPr/>
                      <a:t>[NOM DE CATÉGORIE]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16 %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802-46E2-9EA7-B910732375DF}"/>
                </c:ext>
              </c:extLst>
            </c:dLbl>
            <c:dLbl>
              <c:idx val="8"/>
              <c:layout>
                <c:manualLayout>
                  <c:x val="4.2549614312264825E-2"/>
                  <c:y val="-4.4398678457603993E-3"/>
                </c:manualLayout>
              </c:layout>
              <c:tx>
                <c:rich>
                  <a:bodyPr/>
                  <a:lstStyle/>
                  <a:p>
                    <a:fld id="{0FB2C431-2DC0-403F-8CF7-63EA2474CA92}" type="CATEGORYNAME">
                      <a:rPr lang="en-US" dirty="0"/>
                      <a:pPr/>
                      <a:t>[NOM DE CATÉGORIE]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2,5 %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02-46E2-9EA7-B910732375D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Feuil1!$A$2:$A$10</c:f>
              <c:strCache>
                <c:ptCount val="9"/>
                <c:pt idx="0">
                  <c:v>Administration générale</c:v>
                </c:pt>
                <c:pt idx="1">
                  <c:v>Sécurité publique</c:v>
                </c:pt>
                <c:pt idx="2">
                  <c:v>Transport</c:v>
                </c:pt>
                <c:pt idx="3">
                  <c:v>Hygiène du milieu</c:v>
                </c:pt>
                <c:pt idx="4">
                  <c:v>Santé et bien-être</c:v>
                </c:pt>
                <c:pt idx="5">
                  <c:v>Aménagement-urbanisme-développement</c:v>
                </c:pt>
                <c:pt idx="6">
                  <c:v>Loisirs et culture</c:v>
                </c:pt>
                <c:pt idx="7">
                  <c:v>Dépenses de financement</c:v>
                </c:pt>
                <c:pt idx="8">
                  <c:v>Immobilisations</c:v>
                </c:pt>
              </c:strCache>
            </c:strRef>
          </c:cat>
          <c:val>
            <c:numRef>
              <c:f>Feuil1!$B$2:$B$10</c:f>
              <c:numCache>
                <c:formatCode>0.00%</c:formatCode>
                <c:ptCount val="9"/>
                <c:pt idx="0">
                  <c:v>0.14499999999999999</c:v>
                </c:pt>
                <c:pt idx="1">
                  <c:v>0.115</c:v>
                </c:pt>
                <c:pt idx="2" formatCode="0%">
                  <c:v>0.21</c:v>
                </c:pt>
                <c:pt idx="3" formatCode="0%">
                  <c:v>0.23</c:v>
                </c:pt>
                <c:pt idx="4" formatCode="0%">
                  <c:v>0.01</c:v>
                </c:pt>
                <c:pt idx="5">
                  <c:v>4.4999999999999998E-2</c:v>
                </c:pt>
                <c:pt idx="6" formatCode="0%">
                  <c:v>0.16</c:v>
                </c:pt>
                <c:pt idx="7" formatCode="0%">
                  <c:v>0.06</c:v>
                </c:pt>
                <c:pt idx="8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02-46E2-9EA7-B91073237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178309166440633E-2"/>
          <c:y val="0"/>
          <c:w val="0.96562499999999996"/>
          <c:h val="0.88722484699650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E4-49BE-87B6-B9C628595BB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AE4-49BE-87B6-B9C628595B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Feuil1!$A$2:$A$8</c:f>
              <c:numCache>
                <c:formatCode>General</c:formatCode>
                <c:ptCount val="7"/>
              </c:numCache>
            </c:numRef>
          </c:cat>
          <c:val>
            <c:numRef>
              <c:f>Feuil1!$B$2:$B$8</c:f>
              <c:numCache>
                <c:formatCode>"$"#,##0_);[Red]\("$"#,##0\)</c:formatCode>
                <c:ptCount val="7"/>
                <c:pt idx="0">
                  <c:v>2477</c:v>
                </c:pt>
                <c:pt idx="1">
                  <c:v>2500</c:v>
                </c:pt>
                <c:pt idx="2">
                  <c:v>2599</c:v>
                </c:pt>
                <c:pt idx="3">
                  <c:v>2685</c:v>
                </c:pt>
                <c:pt idx="4">
                  <c:v>2790</c:v>
                </c:pt>
                <c:pt idx="5">
                  <c:v>2970</c:v>
                </c:pt>
                <c:pt idx="6">
                  <c:v>2595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4-49BE-87B6-B9C628595BB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Feuil1!$A$2:$A$8</c:f>
              <c:numCache>
                <c:formatCode>General</c:formatCode>
                <c:ptCount val="7"/>
              </c:numCache>
            </c:numRef>
          </c:cat>
          <c:val>
            <c:numRef>
              <c:f>Feuil1!$C$2:$C$8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EAE4-49BE-87B6-B9C628595BB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Feuil1!$A$2:$A$8</c:f>
              <c:numCache>
                <c:formatCode>General</c:formatCode>
                <c:ptCount val="7"/>
              </c:numCache>
            </c:numRef>
          </c:cat>
          <c:val>
            <c:numRef>
              <c:f>Feuil1!$D$2:$D$8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EAE4-49BE-87B6-B9C628595BB5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Colonne4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Feuil1!$A$2:$A$8</c:f>
              <c:numCache>
                <c:formatCode>General</c:formatCode>
                <c:ptCount val="7"/>
              </c:numCache>
            </c:numRef>
          </c:cat>
          <c:val>
            <c:numRef>
              <c:f>Feuil1!$E$2:$E$8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3-EAE4-49BE-87B6-B9C628595BB5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Colonne5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Feuil1!$A$2:$A$8</c:f>
              <c:numCache>
                <c:formatCode>General</c:formatCode>
                <c:ptCount val="7"/>
              </c:numCache>
            </c:numRef>
          </c:cat>
          <c:val>
            <c:numRef>
              <c:f>Feuil1!$F$2:$F$8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4-EAE4-49BE-87B6-B9C628595BB5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Colonne6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Feuil1!$A$2:$A$8</c:f>
              <c:numCache>
                <c:formatCode>General</c:formatCode>
                <c:ptCount val="7"/>
              </c:numCache>
            </c:numRef>
          </c:cat>
          <c:val>
            <c:numRef>
              <c:f>Feuil1!$G$2:$G$8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5-EAE4-49BE-87B6-B9C628595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030024"/>
        <c:axId val="470031664"/>
      </c:barChart>
      <c:catAx>
        <c:axId val="470030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0031664"/>
        <c:crosses val="autoZero"/>
        <c:auto val="1"/>
        <c:lblAlgn val="ctr"/>
        <c:lblOffset val="100"/>
        <c:noMultiLvlLbl val="0"/>
      </c:catAx>
      <c:valAx>
        <c:axId val="47003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0030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19337876038889"/>
          <c:y val="9.3632614644377776E-2"/>
          <c:w val="0.84132750984251969"/>
          <c:h val="0.843537349683972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Partie à la charge du citoyen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-1.2739557600305641E-3"/>
                  <c:y val="-9.274191094585795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27CE-4ACC-84FE-6A4F7FC30DDF}"/>
                </c:ext>
              </c:extLst>
            </c:dLbl>
            <c:dLbl>
              <c:idx val="10"/>
              <c:layout>
                <c:manualLayout>
                  <c:x val="0"/>
                  <c:y val="1.80331493505834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7CE-4ACC-84FE-6A4F7FC30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Feuil1!$B$2:$B$12</c:f>
              <c:numCache>
                <c:formatCode>"$"#,##0_);[Red]\("$"#,##0\)</c:formatCode>
                <c:ptCount val="11"/>
                <c:pt idx="0">
                  <c:v>11353203</c:v>
                </c:pt>
                <c:pt idx="1">
                  <c:v>10706649</c:v>
                </c:pt>
                <c:pt idx="2">
                  <c:v>9718773</c:v>
                </c:pt>
                <c:pt idx="3">
                  <c:v>9018065</c:v>
                </c:pt>
                <c:pt idx="4">
                  <c:v>8192070</c:v>
                </c:pt>
                <c:pt idx="5">
                  <c:v>7257075</c:v>
                </c:pt>
                <c:pt idx="6">
                  <c:v>6558690</c:v>
                </c:pt>
                <c:pt idx="7">
                  <c:v>5841809</c:v>
                </c:pt>
                <c:pt idx="8">
                  <c:v>6729420</c:v>
                </c:pt>
                <c:pt idx="9">
                  <c:v>6251401</c:v>
                </c:pt>
                <c:pt idx="10">
                  <c:v>5800638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E-4ACC-84FE-6A4F7FC30DDF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Contribution gouvernementale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1.2739557600304706E-3"/>
                  <c:y val="-8.50134183670364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7CE-4ACC-84FE-6A4F7FC30DDF}"/>
                </c:ext>
              </c:extLst>
            </c:dLbl>
            <c:dLbl>
              <c:idx val="10"/>
              <c:layout>
                <c:manualLayout>
                  <c:x val="5.0958230401218826E-3"/>
                  <c:y val="-4.722913127562109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CE-4ACC-84FE-6A4F7FC30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Feuil1!$C$2:$C$12</c:f>
              <c:numCache>
                <c:formatCode>"$"#,##0_);[Red]\("$"#,##0\)</c:formatCode>
                <c:ptCount val="11"/>
                <c:pt idx="0" formatCode="#,##0">
                  <c:v>745166</c:v>
                </c:pt>
                <c:pt idx="1">
                  <c:v>546068</c:v>
                </c:pt>
                <c:pt idx="2">
                  <c:v>1135831</c:v>
                </c:pt>
                <c:pt idx="3">
                  <c:v>1883047</c:v>
                </c:pt>
                <c:pt idx="4">
                  <c:v>1659098</c:v>
                </c:pt>
                <c:pt idx="5">
                  <c:v>1457572</c:v>
                </c:pt>
                <c:pt idx="6">
                  <c:v>1249838</c:v>
                </c:pt>
                <c:pt idx="7">
                  <c:v>1035819</c:v>
                </c:pt>
                <c:pt idx="8">
                  <c:v>6013830</c:v>
                </c:pt>
                <c:pt idx="9">
                  <c:v>5570474</c:v>
                </c:pt>
                <c:pt idx="10">
                  <c:v>5143962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CE-4ACC-84FE-6A4F7FC30DDF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Feuil1!$A$2:$A$12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Feuil1!$D$2:$D$12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27CE-4ACC-84FE-6A4F7FC30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0613704"/>
        <c:axId val="600617968"/>
      </c:barChart>
      <c:catAx>
        <c:axId val="600613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0617968"/>
        <c:crosses val="autoZero"/>
        <c:auto val="1"/>
        <c:lblAlgn val="ctr"/>
        <c:lblOffset val="100"/>
        <c:noMultiLvlLbl val="0"/>
      </c:catAx>
      <c:valAx>
        <c:axId val="60061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0613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12/19/2022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0068" y="1328530"/>
            <a:ext cx="8825658" cy="3329581"/>
          </a:xfrm>
        </p:spPr>
        <p:txBody>
          <a:bodyPr/>
          <a:lstStyle/>
          <a:p>
            <a:r>
              <a:rPr lang="fr-CA" dirty="0" smtClean="0"/>
              <a:t>BUDGET 2023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0068" y="4658111"/>
            <a:ext cx="6179295" cy="861420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  Fonctionnement et investissement</a:t>
            </a:r>
            <a:endParaRPr lang="fr-CA" dirty="0"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7136296" y="0"/>
            <a:ext cx="9939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35" y="0"/>
            <a:ext cx="5058261" cy="685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9" y="310496"/>
            <a:ext cx="2204470" cy="6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8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9146" y="768239"/>
            <a:ext cx="623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Tarifications</a:t>
            </a:r>
            <a:endParaRPr lang="fr-CA" sz="5400" b="1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48" y="0"/>
            <a:ext cx="3823252" cy="6857999"/>
          </a:xfrm>
          <a:prstGeom prst="rect">
            <a:avLst/>
          </a:prstGeom>
        </p:spPr>
      </p:pic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122582"/>
              </p:ext>
            </p:extLst>
          </p:nvPr>
        </p:nvGraphicFramePr>
        <p:xfrm>
          <a:off x="228598" y="2320749"/>
          <a:ext cx="7615880" cy="331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91880">
                  <a:extLst>
                    <a:ext uri="{9D8B030D-6E8A-4147-A177-3AD203B41FA5}">
                      <a16:colId xmlns:a16="http://schemas.microsoft.com/office/drawing/2014/main" val="1721872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4865651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21129432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420984138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2022</a:t>
                      </a:r>
                      <a:endParaRPr lang="fr-C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2023</a:t>
                      </a:r>
                      <a:endParaRPr lang="fr-CA" sz="1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Écart</a:t>
                      </a:r>
                      <a:endParaRPr lang="fr-CA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68415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 Aqueduc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216 $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248 $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32 $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53727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 Égout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108 $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124 $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16 $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276503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 </a:t>
                      </a:r>
                      <a:r>
                        <a:rPr lang="fr-CA" sz="1600" baseline="0" dirty="0" smtClean="0"/>
                        <a:t>G</a:t>
                      </a:r>
                      <a:r>
                        <a:rPr lang="fr-CA" sz="1600" dirty="0" smtClean="0"/>
                        <a:t>estion matières résiduelles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250 $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275 $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25 $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47985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Ramonage des cheminées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35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50 $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15 $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90435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         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Vidange des fosses septiques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225 $</a:t>
                      </a:r>
                      <a:endParaRPr lang="fr-C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230 $</a:t>
                      </a:r>
                      <a:endParaRPr lang="fr-CA" sz="16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5 $</a:t>
                      </a:r>
                      <a:endParaRPr lang="fr-CA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78124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270"/>
            <a:ext cx="1089996" cy="10899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78" y="2895637"/>
            <a:ext cx="1500809" cy="15008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" y="3753267"/>
            <a:ext cx="640876" cy="10681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4" y="4512384"/>
            <a:ext cx="654527" cy="6545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" y="4881519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707601" y="935675"/>
            <a:ext cx="8362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/>
              <a:t>Variation du compte </a:t>
            </a:r>
          </a:p>
          <a:p>
            <a:r>
              <a:rPr lang="fr-CA" sz="4800" b="1" dirty="0" smtClean="0"/>
              <a:t>de taxes moyen</a:t>
            </a:r>
            <a:endParaRPr lang="fr-CA" sz="4800" b="1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10344"/>
              </p:ext>
            </p:extLst>
          </p:nvPr>
        </p:nvGraphicFramePr>
        <p:xfrm>
          <a:off x="1824937" y="3128545"/>
          <a:ext cx="8730420" cy="30138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730420">
                  <a:extLst>
                    <a:ext uri="{9D8B030D-6E8A-4147-A177-3AD203B41FA5}">
                      <a16:colId xmlns:a16="http://schemas.microsoft.com/office/drawing/2014/main" val="3052559901"/>
                    </a:ext>
                  </a:extLst>
                </a:gridCol>
              </a:tblGrid>
              <a:tr h="520031">
                <a:tc>
                  <a:txBody>
                    <a:bodyPr/>
                    <a:lstStyle/>
                    <a:p>
                      <a:r>
                        <a:rPr lang="fr-CA" dirty="0" smtClean="0"/>
                        <a:t>Évaluation</a:t>
                      </a:r>
                      <a:r>
                        <a:rPr lang="fr-CA" baseline="0" dirty="0" smtClean="0"/>
                        <a:t> résidence moyenne                                             147 000 $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1961424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Compte</a:t>
                      </a:r>
                      <a:r>
                        <a:rPr lang="fr-CA" baseline="0" dirty="0" smtClean="0"/>
                        <a:t> de taxes moyen en 2023                                             2 595 $</a:t>
                      </a:r>
                      <a:endParaRPr lang="fr-CA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620992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Compte de taxes moyen</a:t>
                      </a:r>
                      <a:r>
                        <a:rPr lang="fr-CA" baseline="0" dirty="0" smtClean="0"/>
                        <a:t> en 2022                                             2 500 $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965504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Variation en</a:t>
                      </a:r>
                      <a:r>
                        <a:rPr lang="fr-CA" baseline="0" dirty="0" smtClean="0"/>
                        <a:t> $                                                                                    95 $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7675427"/>
                  </a:ext>
                </a:extLst>
              </a:tr>
              <a:tr h="623452">
                <a:tc>
                  <a:txBody>
                    <a:bodyPr/>
                    <a:lstStyle/>
                    <a:p>
                      <a:r>
                        <a:rPr lang="fr-CA" dirty="0" smtClean="0"/>
                        <a:t>Variation en %                                                                                  3,8</a:t>
                      </a:r>
                      <a:r>
                        <a:rPr lang="fr-CA" baseline="0" dirty="0" smtClean="0"/>
                        <a:t> %</a:t>
                      </a:r>
                      <a:endParaRPr lang="fr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4278816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47" y="471903"/>
            <a:ext cx="4146753" cy="34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66533" y="864704"/>
            <a:ext cx="1143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/>
              <a:t>Variation du compte de taxes moyen</a:t>
            </a:r>
            <a:endParaRPr lang="fr-CA" sz="4800" b="1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568923"/>
              </p:ext>
            </p:extLst>
          </p:nvPr>
        </p:nvGraphicFramePr>
        <p:xfrm>
          <a:off x="1252331" y="2081171"/>
          <a:ext cx="9720470" cy="4433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4223">
                  <a:extLst>
                    <a:ext uri="{9D8B030D-6E8A-4147-A177-3AD203B41FA5}">
                      <a16:colId xmlns:a16="http://schemas.microsoft.com/office/drawing/2014/main" val="1861036674"/>
                    </a:ext>
                  </a:extLst>
                </a:gridCol>
                <a:gridCol w="2523838">
                  <a:extLst>
                    <a:ext uri="{9D8B030D-6E8A-4147-A177-3AD203B41FA5}">
                      <a16:colId xmlns:a16="http://schemas.microsoft.com/office/drawing/2014/main" val="4098962943"/>
                    </a:ext>
                  </a:extLst>
                </a:gridCol>
                <a:gridCol w="2525496">
                  <a:extLst>
                    <a:ext uri="{9D8B030D-6E8A-4147-A177-3AD203B41FA5}">
                      <a16:colId xmlns:a16="http://schemas.microsoft.com/office/drawing/2014/main" val="1694404280"/>
                    </a:ext>
                  </a:extLst>
                </a:gridCol>
                <a:gridCol w="2136913">
                  <a:extLst>
                    <a:ext uri="{9D8B030D-6E8A-4147-A177-3AD203B41FA5}">
                      <a16:colId xmlns:a16="http://schemas.microsoft.com/office/drawing/2014/main" val="2823315160"/>
                    </a:ext>
                  </a:extLst>
                </a:gridCol>
              </a:tblGrid>
              <a:tr h="443369">
                <a:tc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Taux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Facture</a:t>
                      </a:r>
                      <a:endParaRPr lang="fr-C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dirty="0" smtClean="0"/>
                        <a:t>Variation</a:t>
                      </a:r>
                      <a:endParaRPr lang="fr-CA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336558"/>
                  </a:ext>
                </a:extLst>
              </a:tr>
            </a:tbl>
          </a:graphicData>
        </a:graphic>
      </p:graphicFrame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137774"/>
              </p:ext>
            </p:extLst>
          </p:nvPr>
        </p:nvGraphicFramePr>
        <p:xfrm>
          <a:off x="1252332" y="2524540"/>
          <a:ext cx="9720469" cy="3886202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522971">
                  <a:extLst>
                    <a:ext uri="{9D8B030D-6E8A-4147-A177-3AD203B41FA5}">
                      <a16:colId xmlns:a16="http://schemas.microsoft.com/office/drawing/2014/main" val="1167362676"/>
                    </a:ext>
                  </a:extLst>
                </a:gridCol>
                <a:gridCol w="1238379">
                  <a:extLst>
                    <a:ext uri="{9D8B030D-6E8A-4147-A177-3AD203B41FA5}">
                      <a16:colId xmlns:a16="http://schemas.microsoft.com/office/drawing/2014/main" val="1549347358"/>
                    </a:ext>
                  </a:extLst>
                </a:gridCol>
                <a:gridCol w="1293831">
                  <a:extLst>
                    <a:ext uri="{9D8B030D-6E8A-4147-A177-3AD203B41FA5}">
                      <a16:colId xmlns:a16="http://schemas.microsoft.com/office/drawing/2014/main" val="1519998724"/>
                    </a:ext>
                  </a:extLst>
                </a:gridCol>
                <a:gridCol w="1201414">
                  <a:extLst>
                    <a:ext uri="{9D8B030D-6E8A-4147-A177-3AD203B41FA5}">
                      <a16:colId xmlns:a16="http://schemas.microsoft.com/office/drawing/2014/main" val="146462738"/>
                    </a:ext>
                  </a:extLst>
                </a:gridCol>
                <a:gridCol w="1326960">
                  <a:extLst>
                    <a:ext uri="{9D8B030D-6E8A-4147-A177-3AD203B41FA5}">
                      <a16:colId xmlns:a16="http://schemas.microsoft.com/office/drawing/2014/main" val="3931469614"/>
                    </a:ext>
                  </a:extLst>
                </a:gridCol>
                <a:gridCol w="1065756">
                  <a:extLst>
                    <a:ext uri="{9D8B030D-6E8A-4147-A177-3AD203B41FA5}">
                      <a16:colId xmlns:a16="http://schemas.microsoft.com/office/drawing/2014/main" val="313610733"/>
                    </a:ext>
                  </a:extLst>
                </a:gridCol>
                <a:gridCol w="1071158">
                  <a:extLst>
                    <a:ext uri="{9D8B030D-6E8A-4147-A177-3AD203B41FA5}">
                      <a16:colId xmlns:a16="http://schemas.microsoft.com/office/drawing/2014/main" val="3955321957"/>
                    </a:ext>
                  </a:extLst>
                </a:gridCol>
              </a:tblGrid>
              <a:tr h="403920">
                <a:tc>
                  <a:txBody>
                    <a:bodyPr/>
                    <a:lstStyle/>
                    <a:p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2023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2022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2023</a:t>
                      </a:r>
                      <a:endParaRPr lang="fr-CA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2022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$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%</a:t>
                      </a:r>
                      <a:endParaRPr lang="fr-C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46455"/>
                  </a:ext>
                </a:extLst>
              </a:tr>
              <a:tr h="624241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/>
                        <a:t>Évaluation moyenne d’une résidence</a:t>
                      </a:r>
                      <a:endParaRPr lang="fr-C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147 000 $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147 000 $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854062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baseline="0" dirty="0" smtClean="0"/>
                        <a:t>Foncière générale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1,215 $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1,19 $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</a:t>
                      </a:r>
                      <a:r>
                        <a:rPr lang="fr-CA" sz="1600" baseline="0" dirty="0" smtClean="0"/>
                        <a:t> 786 $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1 749 $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37 $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2 %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235529"/>
                  </a:ext>
                </a:extLst>
              </a:tr>
              <a:tr h="624241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Foncière spéciale</a:t>
                      </a:r>
                      <a:r>
                        <a:rPr lang="fr-CA" sz="1400" baseline="0" dirty="0" smtClean="0"/>
                        <a:t> – </a:t>
                      </a:r>
                    </a:p>
                    <a:p>
                      <a:r>
                        <a:rPr lang="fr-CA" sz="1400" baseline="0" dirty="0" smtClean="0"/>
                        <a:t>aqueduc et égout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</a:t>
                      </a:r>
                      <a:r>
                        <a:rPr lang="fr-CA" sz="1600" baseline="0" dirty="0" smtClean="0"/>
                        <a:t> </a:t>
                      </a:r>
                      <a:r>
                        <a:rPr lang="fr-CA" sz="1600" dirty="0" smtClean="0"/>
                        <a:t>0,11 $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0,12 $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162 $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176 $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(15 $)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(8)%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035321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Tarif aqueduc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  248 $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216 $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248 $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216 $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32 $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15 %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009141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Tarif égout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  124 $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108 $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124 $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108 $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16 $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15 %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506648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Tarif</a:t>
                      </a:r>
                      <a:r>
                        <a:rPr lang="fr-CA" sz="1400" baseline="0" dirty="0" smtClean="0"/>
                        <a:t> matières résiduelles</a:t>
                      </a:r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    275 $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250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275 $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   250 $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25 $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10 %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765158"/>
                  </a:ext>
                </a:extLst>
              </a:tr>
              <a:tr h="446760">
                <a:tc>
                  <a:txBody>
                    <a:bodyPr/>
                    <a:lstStyle/>
                    <a:p>
                      <a:r>
                        <a:rPr lang="fr-CA" sz="1400" dirty="0" smtClean="0"/>
                        <a:t>TOTAL</a:t>
                      </a:r>
                      <a:endParaRPr lang="fr-C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</a:t>
                      </a:r>
                      <a:r>
                        <a:rPr lang="fr-CA" sz="1600" baseline="0" dirty="0" smtClean="0"/>
                        <a:t> 595 $</a:t>
                      </a:r>
                      <a:endParaRPr lang="fr-CA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2 500 $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95 $</a:t>
                      </a:r>
                      <a:endParaRPr lang="fr-C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3,8 %</a:t>
                      </a:r>
                      <a:endParaRPr lang="fr-C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18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7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74842" y="570420"/>
            <a:ext cx="87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/>
              <a:t>Quand on se compare…</a:t>
            </a:r>
            <a:endParaRPr lang="fr-CA" sz="4800" b="1" dirty="0"/>
          </a:p>
        </p:txBody>
      </p:sp>
      <p:graphicFrame>
        <p:nvGraphicFramePr>
          <p:cNvPr id="18" name="Graphique 17"/>
          <p:cNvGraphicFramePr/>
          <p:nvPr>
            <p:extLst>
              <p:ext uri="{D42A27DB-BD31-4B8C-83A1-F6EECF244321}">
                <p14:modId xmlns:p14="http://schemas.microsoft.com/office/powerpoint/2010/main" val="1848155841"/>
              </p:ext>
            </p:extLst>
          </p:nvPr>
        </p:nvGraphicFramePr>
        <p:xfrm>
          <a:off x="2151268" y="1838739"/>
          <a:ext cx="8453783" cy="442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2474842" y="5943600"/>
            <a:ext cx="823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     </a:t>
            </a:r>
            <a:r>
              <a:rPr lang="fr-CA" sz="1200" dirty="0" err="1" smtClean="0"/>
              <a:t>Amqui</a:t>
            </a:r>
            <a:r>
              <a:rPr lang="fr-CA" sz="1200" dirty="0" smtClean="0"/>
              <a:t>            Mont-Joli         Trois-Pistoles        Rimouski             Matane     Rivière-du-Loup      Mont-Joli</a:t>
            </a:r>
          </a:p>
          <a:p>
            <a:r>
              <a:rPr lang="fr-CA" sz="1200" dirty="0"/>
              <a:t> </a:t>
            </a:r>
            <a:r>
              <a:rPr lang="fr-CA" sz="1200" dirty="0" smtClean="0"/>
              <a:t>    (2022)               (2022)                (2022)               (2022)                 (2022)              (2022)                 (2023)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36443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8113" y="983975"/>
            <a:ext cx="795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SITUATION DE LA DETTE</a:t>
            </a:r>
            <a:endParaRPr lang="fr-CA" sz="5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57" y="1747334"/>
            <a:ext cx="5170482" cy="4334404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Flèche vers le bas 5"/>
          <p:cNvSpPr/>
          <p:nvPr/>
        </p:nvSpPr>
        <p:spPr>
          <a:xfrm>
            <a:off x="1428395" y="4223752"/>
            <a:ext cx="1080980" cy="174372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/>
          <p:cNvSpPr txBox="1"/>
          <p:nvPr/>
        </p:nvSpPr>
        <p:spPr>
          <a:xfrm>
            <a:off x="2873715" y="4223752"/>
            <a:ext cx="3908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dirty="0" smtClean="0"/>
              <a:t>7,4 %</a:t>
            </a:r>
            <a:endParaRPr lang="fr-CA" sz="8000" dirty="0"/>
          </a:p>
        </p:txBody>
      </p:sp>
      <p:sp>
        <p:nvSpPr>
          <p:cNvPr id="2" name="ZoneTexte 1"/>
          <p:cNvSpPr txBox="1"/>
          <p:nvPr/>
        </p:nvSpPr>
        <p:spPr>
          <a:xfrm>
            <a:off x="1889760" y="2194028"/>
            <a:ext cx="4981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 dirty="0" smtClean="0">
                <a:solidFill>
                  <a:schemeClr val="accent3"/>
                </a:solidFill>
              </a:rPr>
              <a:t>10,9 M$</a:t>
            </a:r>
            <a:endParaRPr lang="fr-CA" sz="7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21295" y="496957"/>
            <a:ext cx="9621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 smtClean="0"/>
              <a:t>Évolution de la dette à long terme</a:t>
            </a:r>
            <a:endParaRPr lang="fr-CA" sz="4400" dirty="0"/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3685552397"/>
              </p:ext>
            </p:extLst>
          </p:nvPr>
        </p:nvGraphicFramePr>
        <p:xfrm>
          <a:off x="844825" y="1510747"/>
          <a:ext cx="9968949" cy="492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84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66" y="823722"/>
            <a:ext cx="4857586" cy="3658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ZoneTexte 17"/>
          <p:cNvSpPr txBox="1"/>
          <p:nvPr/>
        </p:nvSpPr>
        <p:spPr>
          <a:xfrm>
            <a:off x="760342" y="526774"/>
            <a:ext cx="4989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 smtClean="0"/>
              <a:t>DOSSIER CITOYEN</a:t>
            </a:r>
            <a:endParaRPr lang="fr-CA" sz="4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487014" y="1485057"/>
            <a:ext cx="55360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smtClean="0"/>
              <a:t>Compte de taxes municipales en ligne</a:t>
            </a:r>
          </a:p>
          <a:p>
            <a:r>
              <a:rPr lang="fr-CA" dirty="0" smtClean="0"/>
              <a:t>Inscrivez-vous à la plate-forme Voilà et créer votre dossier citoyen: </a:t>
            </a:r>
            <a:r>
              <a:rPr lang="fr-CA" b="1" dirty="0" smtClean="0"/>
              <a:t>mont-joli.appvoila.com/</a:t>
            </a:r>
            <a:r>
              <a:rPr lang="fr-CA" b="1" dirty="0" err="1" smtClean="0"/>
              <a:t>fr</a:t>
            </a:r>
            <a:r>
              <a:rPr lang="fr-CA" b="1" dirty="0"/>
              <a:t>/</a:t>
            </a:r>
          </a:p>
          <a:p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smtClean="0"/>
              <a:t>Rôle </a:t>
            </a:r>
            <a:r>
              <a:rPr lang="fr-CA" b="1" dirty="0"/>
              <a:t>d'évaluation en ligne :</a:t>
            </a:r>
          </a:p>
          <a:p>
            <a:r>
              <a:rPr lang="fr-CA" dirty="0"/>
              <a:t>Consultez la valeur de votre propriété ou de </a:t>
            </a:r>
            <a:r>
              <a:rPr lang="fr-CA" dirty="0" smtClean="0"/>
              <a:t>vos propriétés </a:t>
            </a:r>
            <a:r>
              <a:rPr lang="fr-CA" dirty="0"/>
              <a:t>associées à votre compte en quelques clics: </a:t>
            </a:r>
            <a:r>
              <a:rPr lang="fr-CA" b="1" dirty="0" smtClean="0"/>
              <a:t>ville.mont-joli.qc.ca/ma-</a:t>
            </a:r>
            <a:r>
              <a:rPr lang="fr-CA" b="1" dirty="0" err="1" smtClean="0"/>
              <a:t>propriete</a:t>
            </a:r>
            <a:r>
              <a:rPr lang="fr-CA" b="1" dirty="0" smtClean="0"/>
              <a:t>/</a:t>
            </a:r>
            <a:r>
              <a:rPr lang="fr-CA" b="1" dirty="0" err="1" smtClean="0"/>
              <a:t>evaluation</a:t>
            </a:r>
            <a:r>
              <a:rPr lang="fr-CA" b="1" dirty="0" smtClean="0"/>
              <a:t>-municipale</a:t>
            </a:r>
            <a:endParaRPr lang="fr-CA" b="1" dirty="0"/>
          </a:p>
        </p:txBody>
      </p:sp>
      <p:sp>
        <p:nvSpPr>
          <p:cNvPr id="20" name="Rectangle 19"/>
          <p:cNvSpPr/>
          <p:nvPr/>
        </p:nvSpPr>
        <p:spPr>
          <a:xfrm>
            <a:off x="680323" y="4482548"/>
            <a:ext cx="6485790" cy="20772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MODALITÉS DE PAIEMENT</a:t>
            </a:r>
          </a:p>
          <a:p>
            <a:pPr algn="ctr"/>
            <a:r>
              <a:rPr lang="fr-CA" dirty="0" smtClean="0"/>
              <a:t>Paiement en ligne via votre dossier citoyen</a:t>
            </a:r>
          </a:p>
          <a:p>
            <a:pPr algn="ctr"/>
            <a:r>
              <a:rPr lang="fr-CA" dirty="0" smtClean="0"/>
              <a:t>Paiement en ligne via votre institution financière</a:t>
            </a:r>
          </a:p>
          <a:p>
            <a:pPr algn="ctr"/>
            <a:r>
              <a:rPr lang="fr-CA" dirty="0" smtClean="0"/>
              <a:t>Au comptoir ou par la poste</a:t>
            </a:r>
          </a:p>
          <a:p>
            <a:pPr algn="ctr"/>
            <a:r>
              <a:rPr lang="fr-CA" b="1" dirty="0" smtClean="0">
                <a:solidFill>
                  <a:schemeClr val="bg1"/>
                </a:solidFill>
              </a:rPr>
              <a:t>Quatre dates à retenir: </a:t>
            </a:r>
          </a:p>
          <a:p>
            <a:pPr algn="ctr"/>
            <a:r>
              <a:rPr lang="fr-CA" dirty="0" smtClean="0"/>
              <a:t>15 mars, 1</a:t>
            </a:r>
            <a:r>
              <a:rPr lang="fr-CA" baseline="30000" dirty="0" smtClean="0"/>
              <a:t>er</a:t>
            </a:r>
            <a:r>
              <a:rPr lang="fr-CA" dirty="0" smtClean="0"/>
              <a:t> juin, 1</a:t>
            </a:r>
            <a:r>
              <a:rPr lang="fr-CA" baseline="30000" dirty="0" smtClean="0"/>
              <a:t>er</a:t>
            </a:r>
            <a:r>
              <a:rPr lang="fr-CA" dirty="0" smtClean="0"/>
              <a:t> septembre, 1</a:t>
            </a:r>
            <a:r>
              <a:rPr lang="fr-CA" baseline="30000" dirty="0" smtClean="0"/>
              <a:t>er</a:t>
            </a:r>
            <a:r>
              <a:rPr lang="fr-CA" dirty="0" smtClean="0"/>
              <a:t> novembre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301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626165" y="481205"/>
            <a:ext cx="12489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/>
              <a:t>PROGRAMME TRIENNAL D’IMMOBILISATIONS</a:t>
            </a:r>
            <a:endParaRPr lang="fr-CA" sz="40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21" y="1709531"/>
            <a:ext cx="5642114" cy="4286304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4" name="Flèche droite 3"/>
          <p:cNvSpPr/>
          <p:nvPr/>
        </p:nvSpPr>
        <p:spPr>
          <a:xfrm>
            <a:off x="1114963" y="1493452"/>
            <a:ext cx="1441173" cy="107342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Flèche droite 5"/>
          <p:cNvSpPr/>
          <p:nvPr/>
        </p:nvSpPr>
        <p:spPr>
          <a:xfrm>
            <a:off x="1114963" y="2924538"/>
            <a:ext cx="1440000" cy="10440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 droite 6"/>
          <p:cNvSpPr/>
          <p:nvPr/>
        </p:nvSpPr>
        <p:spPr>
          <a:xfrm>
            <a:off x="1105024" y="4287126"/>
            <a:ext cx="1440000" cy="10440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1114963" y="1797890"/>
            <a:ext cx="107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2023</a:t>
            </a:r>
            <a:endParaRPr lang="fr-CA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105024" y="3236106"/>
            <a:ext cx="108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2024</a:t>
            </a:r>
            <a:endParaRPr lang="fr-CA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105024" y="4578293"/>
            <a:ext cx="92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2025</a:t>
            </a:r>
            <a:endParaRPr lang="fr-CA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789299" y="1493452"/>
            <a:ext cx="303143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7,98</a:t>
            </a:r>
            <a:r>
              <a:rPr lang="fr-CA" sz="4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fr-CA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M$</a:t>
            </a:r>
          </a:p>
          <a:p>
            <a:endParaRPr lang="fr-CA" sz="48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fr-CA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3,20 M$</a:t>
            </a:r>
          </a:p>
          <a:p>
            <a:endParaRPr lang="fr-CA" sz="40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fr-CA" sz="40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1,45 M$</a:t>
            </a:r>
          </a:p>
          <a:p>
            <a:endParaRPr lang="fr-CA" sz="4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24853" y="5630832"/>
            <a:ext cx="5251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 smtClean="0">
                <a:solidFill>
                  <a:schemeClr val="accent3"/>
                </a:solidFill>
              </a:rPr>
              <a:t>TOTAL:  12,6 M$</a:t>
            </a:r>
            <a:endParaRPr lang="fr-CA" sz="4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En 2023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TRAVAUX PUBLICS</a:t>
            </a:r>
          </a:p>
          <a:p>
            <a:endParaRPr lang="fr-CA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b="1" dirty="0" smtClean="0"/>
              <a:t>5,77 M$</a:t>
            </a:r>
            <a:r>
              <a:rPr lang="fr-CA" sz="2000" dirty="0" smtClean="0"/>
              <a:t> pour la réfection des rues;</a:t>
            </a:r>
          </a:p>
          <a:p>
            <a:endParaRPr lang="fr-CA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b="1" dirty="0" smtClean="0"/>
              <a:t>600 000 $ </a:t>
            </a:r>
            <a:r>
              <a:rPr lang="fr-CA" sz="2000" dirty="0" smtClean="0"/>
              <a:t>pour un plan d’intervention et de gestion des infrastructures municipales;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Près de </a:t>
            </a:r>
            <a:r>
              <a:rPr lang="fr-CA" sz="2000" b="1" dirty="0" smtClean="0"/>
              <a:t>200 000 $ </a:t>
            </a:r>
            <a:r>
              <a:rPr lang="fr-CA" sz="2000" dirty="0" smtClean="0"/>
              <a:t>à l’usine de filtration et à la station de pompage du Chemin de Price;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b="1" dirty="0" smtClean="0"/>
              <a:t>255 000 $ </a:t>
            </a:r>
            <a:r>
              <a:rPr lang="fr-CA" sz="2000" dirty="0" smtClean="0"/>
              <a:t>pour l’achat de matériel roulant;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b="1" dirty="0" smtClean="0"/>
              <a:t>150 000 $ </a:t>
            </a:r>
            <a:r>
              <a:rPr lang="fr-CA" sz="2000" dirty="0" smtClean="0"/>
              <a:t>pour accroître la sécurité piétonne avec le prolongement du trottoir sur Jacques-Cartier nord.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4" y="0"/>
            <a:ext cx="3857895" cy="28651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3" y="2181118"/>
            <a:ext cx="3857895" cy="28934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3" y="4554582"/>
            <a:ext cx="3857897" cy="23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2023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SÉCURITÉ INCENDIE</a:t>
            </a:r>
          </a:p>
          <a:p>
            <a:pPr>
              <a:lnSpc>
                <a:spcPct val="150000"/>
              </a:lnSpc>
            </a:pPr>
            <a:endParaRPr lang="fr-CA" sz="3600" dirty="0"/>
          </a:p>
          <a:p>
            <a:pPr>
              <a:lnSpc>
                <a:spcPct val="150000"/>
              </a:lnSpc>
            </a:pPr>
            <a:r>
              <a:rPr lang="fr-CA" sz="2000" b="1" dirty="0" smtClean="0"/>
              <a:t> 155 000 $ </a:t>
            </a:r>
            <a:r>
              <a:rPr lang="fr-CA" sz="2000" dirty="0" smtClean="0"/>
              <a:t>pour l’achat d’équipements divers: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 smtClean="0"/>
              <a:t>Habits de combat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 smtClean="0"/>
              <a:t>Compresseur et équipements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 smtClean="0"/>
              <a:t>Site d’entraînement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 smtClean="0"/>
              <a:t>Appareils respiratoires</a:t>
            </a:r>
          </a:p>
          <a:p>
            <a:pPr>
              <a:lnSpc>
                <a:spcPct val="150000"/>
              </a:lnSpc>
            </a:pPr>
            <a:endParaRPr lang="fr-CA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CA" sz="2000" b="1" dirty="0" smtClean="0"/>
          </a:p>
          <a:p>
            <a:endParaRPr lang="fr-CA" sz="2000" dirty="0" smtClean="0"/>
          </a:p>
          <a:p>
            <a:endParaRPr lang="fr-CA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0"/>
            <a:ext cx="383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47867" y="427382"/>
            <a:ext cx="7156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BUDGET ÉQUILIBRÉ DE </a:t>
            </a:r>
          </a:p>
          <a:p>
            <a:r>
              <a:rPr lang="fr-CA" sz="7200" b="1" dirty="0" smtClean="0">
                <a:solidFill>
                  <a:schemeClr val="accent3"/>
                </a:solidFill>
              </a:rPr>
              <a:t>14 139 250 $</a:t>
            </a:r>
            <a:endParaRPr lang="fr-CA" sz="7200" b="1" dirty="0">
              <a:solidFill>
                <a:schemeClr val="accent3"/>
              </a:solidFill>
            </a:endParaRPr>
          </a:p>
        </p:txBody>
      </p:sp>
      <p:sp>
        <p:nvSpPr>
          <p:cNvPr id="7" name="Flèche vers le haut 6"/>
          <p:cNvSpPr/>
          <p:nvPr/>
        </p:nvSpPr>
        <p:spPr>
          <a:xfrm>
            <a:off x="1262270" y="2663687"/>
            <a:ext cx="1021344" cy="1095490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>
            <a:off x="2395329" y="2780769"/>
            <a:ext cx="3061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dirty="0" smtClean="0"/>
              <a:t>4,28 </a:t>
            </a:r>
            <a:r>
              <a:rPr lang="fr-CA" sz="6000" dirty="0" smtClean="0"/>
              <a:t>%</a:t>
            </a:r>
            <a:endParaRPr lang="fr-CA" sz="6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52" y="1554917"/>
            <a:ext cx="5982178" cy="5014847"/>
          </a:xfrm>
          <a:prstGeom prst="ellipse">
            <a:avLst/>
          </a:prstGeom>
          <a:ln w="635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457200" y="4373217"/>
            <a:ext cx="5327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 smtClean="0"/>
              <a:t>Hausse des frais de gestion des matières résiduelles de 171 300 $</a:t>
            </a:r>
          </a:p>
          <a:p>
            <a:endParaRPr lang="fr-C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 smtClean="0"/>
              <a:t>Hausse du coût du carburant et de l’huile à chauffage de 105 830 $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303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2023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LOISIRS ET CULTURE</a:t>
            </a:r>
          </a:p>
          <a:p>
            <a:endParaRPr lang="fr-CA" sz="3600" b="1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100 000 $ pour modules de jeux et abris solaires au Parc Richelieu;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70 000 $ pour l’aménagement du Parc du ruisseau Lebrun;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100 000 $ pour mobilier urbain dans les parcs;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2000" dirty="0" smtClean="0"/>
              <a:t>50 000 $ pour divers investissements dont la révision du réseau de la piste cyclable.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endParaRPr lang="fr-CA" sz="2000" dirty="0" smtClean="0"/>
          </a:p>
          <a:p>
            <a:endParaRPr lang="fr-CA" sz="3600" b="1" dirty="0">
              <a:solidFill>
                <a:schemeClr val="accent5"/>
              </a:solidFill>
            </a:endParaRPr>
          </a:p>
          <a:p>
            <a:endParaRPr lang="fr-CA" sz="3600" dirty="0"/>
          </a:p>
          <a:p>
            <a:pPr>
              <a:lnSpc>
                <a:spcPct val="150000"/>
              </a:lnSpc>
            </a:pPr>
            <a:endParaRPr lang="fr-CA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CA" sz="2000" b="1" dirty="0" smtClean="0"/>
          </a:p>
          <a:p>
            <a:endParaRPr lang="fr-CA" sz="2000" dirty="0" smtClean="0"/>
          </a:p>
          <a:p>
            <a:endParaRPr lang="fr-CA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0"/>
            <a:ext cx="3805381" cy="29573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2623127"/>
            <a:ext cx="3805382" cy="29925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4719782"/>
            <a:ext cx="3826934" cy="214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2846" y="470263"/>
            <a:ext cx="6949439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2023</a:t>
            </a:r>
          </a:p>
          <a:p>
            <a:r>
              <a:rPr lang="fr-CA" sz="3600" b="1" dirty="0" smtClean="0">
                <a:solidFill>
                  <a:schemeClr val="accent5"/>
                </a:solidFill>
              </a:rPr>
              <a:t>AMÉNAGEMENT, URBANISME ET DÉVELOPPEMENT</a:t>
            </a:r>
          </a:p>
          <a:p>
            <a:endParaRPr lang="fr-CA" sz="3600" b="1" dirty="0">
              <a:solidFill>
                <a:schemeClr val="accent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000" dirty="0" smtClean="0"/>
              <a:t>125 000 $ pour l’acquisition d’un équipement pour retirer le myriophylle à épi du lac du Gros ruisseau;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000" dirty="0" smtClean="0"/>
              <a:t>70 000 $ pour des bornes de recharge pour voiture électrique dans deux stationnements municipaux (Amphithéâtre Desjardins et Salle Saint-Jean-Baptiste/Parc du ruisseau Lebrun).</a:t>
            </a:r>
          </a:p>
          <a:p>
            <a:endParaRPr lang="fr-CA" sz="3600" b="1" dirty="0">
              <a:solidFill>
                <a:schemeClr val="accent5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000" dirty="0"/>
          </a:p>
          <a:p>
            <a:endParaRPr lang="fr-CA" sz="2000" dirty="0" smtClean="0"/>
          </a:p>
          <a:p>
            <a:endParaRPr lang="fr-CA" sz="3600" b="1" dirty="0">
              <a:solidFill>
                <a:schemeClr val="accent5"/>
              </a:solidFill>
            </a:endParaRPr>
          </a:p>
          <a:p>
            <a:endParaRPr lang="fr-CA" sz="3600" dirty="0"/>
          </a:p>
          <a:p>
            <a:pPr>
              <a:lnSpc>
                <a:spcPct val="150000"/>
              </a:lnSpc>
            </a:pPr>
            <a:endParaRPr lang="fr-CA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r-CA" sz="2000" b="1" dirty="0" smtClean="0"/>
          </a:p>
          <a:p>
            <a:endParaRPr lang="fr-CA" sz="2000" dirty="0" smtClean="0"/>
          </a:p>
          <a:p>
            <a:endParaRPr lang="fr-CA" sz="2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71" y="-1"/>
            <a:ext cx="3854644" cy="28909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10" y="2890982"/>
            <a:ext cx="3850790" cy="39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680322" y="222787"/>
            <a:ext cx="3518452" cy="1689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64" y="2838531"/>
            <a:ext cx="3783343" cy="11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64296" y="427383"/>
            <a:ext cx="7305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Revenus de fonctionnement</a:t>
            </a:r>
            <a:endParaRPr lang="fr-CA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65382"/>
              </p:ext>
            </p:extLst>
          </p:nvPr>
        </p:nvGraphicFramePr>
        <p:xfrm>
          <a:off x="1123121" y="1560443"/>
          <a:ext cx="10118036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07905">
                  <a:extLst>
                    <a:ext uri="{9D8B030D-6E8A-4147-A177-3AD203B41FA5}">
                      <a16:colId xmlns:a16="http://schemas.microsoft.com/office/drawing/2014/main" val="2009259439"/>
                    </a:ext>
                  </a:extLst>
                </a:gridCol>
                <a:gridCol w="1868557">
                  <a:extLst>
                    <a:ext uri="{9D8B030D-6E8A-4147-A177-3AD203B41FA5}">
                      <a16:colId xmlns:a16="http://schemas.microsoft.com/office/drawing/2014/main" val="2976987999"/>
                    </a:ext>
                  </a:extLst>
                </a:gridCol>
                <a:gridCol w="1878495">
                  <a:extLst>
                    <a:ext uri="{9D8B030D-6E8A-4147-A177-3AD203B41FA5}">
                      <a16:colId xmlns:a16="http://schemas.microsoft.com/office/drawing/2014/main" val="982902162"/>
                    </a:ext>
                  </a:extLst>
                </a:gridCol>
                <a:gridCol w="1610139">
                  <a:extLst>
                    <a:ext uri="{9D8B030D-6E8A-4147-A177-3AD203B41FA5}">
                      <a16:colId xmlns:a16="http://schemas.microsoft.com/office/drawing/2014/main" val="4008397512"/>
                    </a:ext>
                  </a:extLst>
                </a:gridCol>
                <a:gridCol w="1152940">
                  <a:extLst>
                    <a:ext uri="{9D8B030D-6E8A-4147-A177-3AD203B41FA5}">
                      <a16:colId xmlns:a16="http://schemas.microsoft.com/office/drawing/2014/main" val="3335697443"/>
                    </a:ext>
                  </a:extLst>
                </a:gridCol>
              </a:tblGrid>
              <a:tr h="365834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Pour l’exercice se terminant</a:t>
                      </a:r>
                      <a:r>
                        <a:rPr lang="fr-CA" sz="1600" baseline="0" dirty="0" smtClean="0"/>
                        <a:t> le 31 décembre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2022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 en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 en %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59297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0" dirty="0" smtClean="0"/>
                    </a:p>
                    <a:p>
                      <a:r>
                        <a:rPr lang="fr-CA" b="0" dirty="0" smtClean="0"/>
                        <a:t>Taxes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8 754 135 $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9 218 670 $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464 535 $ 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5,3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887941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r>
                        <a:rPr lang="fr-CA" b="0" dirty="0" smtClean="0"/>
                        <a:t>Compensation</a:t>
                      </a:r>
                      <a:r>
                        <a:rPr lang="fr-CA" b="0" baseline="0" dirty="0" smtClean="0"/>
                        <a:t> tenant lieu de taxes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</a:t>
                      </a:r>
                      <a:r>
                        <a:rPr lang="fr-CA" baseline="0" dirty="0" smtClean="0"/>
                        <a:t>2 353 370 $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2 495 650 $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142 280 $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6,0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0442393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r>
                        <a:rPr lang="fr-CA" b="0" dirty="0" smtClean="0"/>
                        <a:t>Subventions</a:t>
                      </a:r>
                      <a:r>
                        <a:rPr lang="fr-CA" b="0" baseline="0" dirty="0" smtClean="0"/>
                        <a:t> gouvernementales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1 256 755 $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1 198</a:t>
                      </a:r>
                      <a:r>
                        <a:rPr lang="fr-CA" baseline="0" dirty="0" smtClean="0"/>
                        <a:t> 760 $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(57 995$)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(4,6)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4368020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0" dirty="0" smtClean="0"/>
                    </a:p>
                    <a:p>
                      <a:r>
                        <a:rPr lang="fr-CA" b="0" dirty="0" smtClean="0"/>
                        <a:t>Services</a:t>
                      </a:r>
                      <a:r>
                        <a:rPr lang="fr-CA" b="0" baseline="0" dirty="0" smtClean="0"/>
                        <a:t> rendus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   977 820</a:t>
                      </a:r>
                      <a:r>
                        <a:rPr lang="fr-CA" baseline="0" dirty="0" smtClean="0"/>
                        <a:t>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994</a:t>
                      </a:r>
                      <a:r>
                        <a:rPr lang="fr-CA" baseline="0" dirty="0" smtClean="0"/>
                        <a:t> 770$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16 950 $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1,7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2928599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0" dirty="0" smtClean="0"/>
                    </a:p>
                    <a:p>
                      <a:r>
                        <a:rPr lang="fr-CA" b="0" dirty="0" smtClean="0"/>
                        <a:t>Autres revenus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      216 650 $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231 400 $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14 750 $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6,8</a:t>
                      </a:r>
                      <a:endParaRPr lang="fr-C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547888"/>
                  </a:ext>
                </a:extLst>
              </a:tr>
              <a:tr h="638975">
                <a:tc>
                  <a:txBody>
                    <a:bodyPr/>
                    <a:lstStyle/>
                    <a:p>
                      <a:endParaRPr lang="fr-CA" b="1" dirty="0" smtClean="0"/>
                    </a:p>
                    <a:p>
                      <a:r>
                        <a:rPr lang="fr-CA" b="1" dirty="0" smtClean="0"/>
                        <a:t>TOTAL DES REVENUS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b="1" dirty="0" smtClean="0"/>
                    </a:p>
                    <a:p>
                      <a:pPr algn="ctr"/>
                      <a:r>
                        <a:rPr lang="fr-CA" b="1" dirty="0" smtClean="0"/>
                        <a:t>     13</a:t>
                      </a:r>
                      <a:r>
                        <a:rPr lang="fr-CA" b="1" baseline="0" dirty="0" smtClean="0"/>
                        <a:t> 558 730 $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b="1" dirty="0" smtClean="0"/>
                    </a:p>
                    <a:p>
                      <a:r>
                        <a:rPr lang="fr-CA" b="1" dirty="0" smtClean="0"/>
                        <a:t>    14 139 250 $</a:t>
                      </a:r>
                      <a:endParaRPr lang="fr-CA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b="1" dirty="0" smtClean="0"/>
                    </a:p>
                    <a:p>
                      <a:pPr algn="ctr"/>
                      <a:r>
                        <a:rPr lang="fr-CA" b="1" dirty="0" smtClean="0"/>
                        <a:t>580</a:t>
                      </a:r>
                      <a:r>
                        <a:rPr lang="fr-CA" b="1" baseline="0" dirty="0" smtClean="0"/>
                        <a:t> 520 $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b="1" dirty="0" smtClean="0"/>
                    </a:p>
                    <a:p>
                      <a:pPr algn="ctr"/>
                      <a:r>
                        <a:rPr lang="fr-CA" b="1" dirty="0" smtClean="0"/>
                        <a:t>4,28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586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97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3962090089"/>
              </p:ext>
            </p:extLst>
          </p:nvPr>
        </p:nvGraphicFramePr>
        <p:xfrm>
          <a:off x="2051879" y="103771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747052" y="377687"/>
            <a:ext cx="4909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Répartition des revenus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21139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10948" y="506896"/>
            <a:ext cx="59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Dépenses par fonction</a:t>
            </a:r>
            <a:endParaRPr lang="fr-CA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079790"/>
              </p:ext>
            </p:extLst>
          </p:nvPr>
        </p:nvGraphicFramePr>
        <p:xfrm>
          <a:off x="1152940" y="1335891"/>
          <a:ext cx="9752496" cy="513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19209">
                  <a:extLst>
                    <a:ext uri="{9D8B030D-6E8A-4147-A177-3AD203B41FA5}">
                      <a16:colId xmlns:a16="http://schemas.microsoft.com/office/drawing/2014/main" val="1264807164"/>
                    </a:ext>
                  </a:extLst>
                </a:gridCol>
                <a:gridCol w="1705362">
                  <a:extLst>
                    <a:ext uri="{9D8B030D-6E8A-4147-A177-3AD203B41FA5}">
                      <a16:colId xmlns:a16="http://schemas.microsoft.com/office/drawing/2014/main" val="430018710"/>
                    </a:ext>
                  </a:extLst>
                </a:gridCol>
                <a:gridCol w="1753064">
                  <a:extLst>
                    <a:ext uri="{9D8B030D-6E8A-4147-A177-3AD203B41FA5}">
                      <a16:colId xmlns:a16="http://schemas.microsoft.com/office/drawing/2014/main" val="3056312130"/>
                    </a:ext>
                  </a:extLst>
                </a:gridCol>
                <a:gridCol w="1753064">
                  <a:extLst>
                    <a:ext uri="{9D8B030D-6E8A-4147-A177-3AD203B41FA5}">
                      <a16:colId xmlns:a16="http://schemas.microsoft.com/office/drawing/2014/main" val="2626707374"/>
                    </a:ext>
                  </a:extLst>
                </a:gridCol>
                <a:gridCol w="1421797">
                  <a:extLst>
                    <a:ext uri="{9D8B030D-6E8A-4147-A177-3AD203B41FA5}">
                      <a16:colId xmlns:a16="http://schemas.microsoft.com/office/drawing/2014/main" val="3868606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Pour l’exercice</a:t>
                      </a:r>
                      <a:r>
                        <a:rPr lang="fr-CA" sz="1600" baseline="0" dirty="0" smtClean="0"/>
                        <a:t> se terminant </a:t>
                      </a:r>
                    </a:p>
                    <a:p>
                      <a:pPr algn="ctr"/>
                      <a:r>
                        <a:rPr lang="fr-CA" sz="1600" baseline="0" dirty="0" smtClean="0"/>
                        <a:t>le 31 décembre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2022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2023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%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353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Administration générale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1 953 859 $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2 084 963 $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131 104 $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6,7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74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Sécurité</a:t>
                      </a:r>
                      <a:r>
                        <a:rPr lang="fr-CA" baseline="0" dirty="0" smtClean="0"/>
                        <a:t> publique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1 583 152 $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1 645 748</a:t>
                      </a:r>
                      <a:r>
                        <a:rPr lang="fr-CA" baseline="0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62 596 $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3,95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869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Transport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2 939 317 $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3 012 892</a:t>
                      </a:r>
                      <a:r>
                        <a:rPr lang="fr-CA" baseline="0" dirty="0" smtClean="0"/>
                        <a:t>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73 575 $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2,5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81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Hygiène</a:t>
                      </a:r>
                      <a:r>
                        <a:rPr lang="fr-CA" baseline="0" dirty="0" smtClean="0"/>
                        <a:t> du milieu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3 140 984 $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3</a:t>
                      </a:r>
                      <a:r>
                        <a:rPr lang="fr-CA" baseline="0" dirty="0" smtClean="0"/>
                        <a:t> 333 196 $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192</a:t>
                      </a:r>
                      <a:r>
                        <a:rPr lang="fr-CA" baseline="0" dirty="0" smtClean="0"/>
                        <a:t> 212 $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6,1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365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Santé et bien-être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112</a:t>
                      </a:r>
                      <a:r>
                        <a:rPr lang="fr-CA" baseline="0" dirty="0" smtClean="0"/>
                        <a:t> 000 $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117 000 $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5 000 $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4,46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83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Aménagement</a:t>
                      </a:r>
                      <a:r>
                        <a:rPr lang="fr-CA" sz="1600" baseline="0" dirty="0" smtClean="0"/>
                        <a:t> -</a:t>
                      </a:r>
                      <a:r>
                        <a:rPr lang="fr-CA" sz="1600" dirty="0" smtClean="0"/>
                        <a:t>urbanisme-développement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624 535 $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650 856 $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26 321 $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4,2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373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Loisirs et culture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</a:t>
                      </a:r>
                      <a:r>
                        <a:rPr lang="fr-CA" baseline="0" dirty="0" smtClean="0"/>
                        <a:t> 218 638 $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2 340 755 $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122 117 $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5,5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85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Dépenses</a:t>
                      </a:r>
                      <a:r>
                        <a:rPr lang="fr-CA" baseline="0" dirty="0" smtClean="0"/>
                        <a:t> de financement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</a:t>
                      </a:r>
                      <a:r>
                        <a:rPr lang="fr-CA" baseline="0" dirty="0" smtClean="0"/>
                        <a:t> 224 090 $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252 475 $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28 385 $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dirty="0" smtClean="0"/>
                        <a:t>      12,6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561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Immobilisations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</a:t>
                      </a:r>
                      <a:r>
                        <a:rPr lang="fr-CA" baseline="0" dirty="0" smtClean="0"/>
                        <a:t>338 150 $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336 075 $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(2 075 $)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aseline="0" dirty="0" smtClean="0"/>
                        <a:t> </a:t>
                      </a:r>
                      <a:r>
                        <a:rPr lang="fr-CA" dirty="0" smtClean="0"/>
                        <a:t>(0,6)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59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Affectations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424</a:t>
                      </a:r>
                      <a:r>
                        <a:rPr lang="fr-CA" baseline="0" dirty="0" smtClean="0"/>
                        <a:t> 005 $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365 290 $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(58 715 $)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(13,8)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808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TOTAL DES DÉPENSES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13 558 730 $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14 139 250 $</a:t>
                      </a:r>
                      <a:endParaRPr lang="fr-CA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580</a:t>
                      </a:r>
                      <a:r>
                        <a:rPr lang="fr-CA" b="1" baseline="0" dirty="0" smtClean="0"/>
                        <a:t> 520 </a:t>
                      </a:r>
                      <a:r>
                        <a:rPr lang="fr-CA" b="1" dirty="0" smtClean="0"/>
                        <a:t>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 4,28</a:t>
                      </a:r>
                      <a:endParaRPr lang="fr-C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60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1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80617" y="367559"/>
            <a:ext cx="59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Dépenses par nature</a:t>
            </a:r>
            <a:endParaRPr lang="fr-CA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171553"/>
              </p:ext>
            </p:extLst>
          </p:nvPr>
        </p:nvGraphicFramePr>
        <p:xfrm>
          <a:off x="539931" y="1213971"/>
          <a:ext cx="11103429" cy="5369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51287">
                  <a:extLst>
                    <a:ext uri="{9D8B030D-6E8A-4147-A177-3AD203B41FA5}">
                      <a16:colId xmlns:a16="http://schemas.microsoft.com/office/drawing/2014/main" val="1264807164"/>
                    </a:ext>
                  </a:extLst>
                </a:gridCol>
                <a:gridCol w="1941592">
                  <a:extLst>
                    <a:ext uri="{9D8B030D-6E8A-4147-A177-3AD203B41FA5}">
                      <a16:colId xmlns:a16="http://schemas.microsoft.com/office/drawing/2014/main" val="430018710"/>
                    </a:ext>
                  </a:extLst>
                </a:gridCol>
                <a:gridCol w="1995902">
                  <a:extLst>
                    <a:ext uri="{9D8B030D-6E8A-4147-A177-3AD203B41FA5}">
                      <a16:colId xmlns:a16="http://schemas.microsoft.com/office/drawing/2014/main" val="3056312130"/>
                    </a:ext>
                  </a:extLst>
                </a:gridCol>
                <a:gridCol w="1995902">
                  <a:extLst>
                    <a:ext uri="{9D8B030D-6E8A-4147-A177-3AD203B41FA5}">
                      <a16:colId xmlns:a16="http://schemas.microsoft.com/office/drawing/2014/main" val="2626707374"/>
                    </a:ext>
                  </a:extLst>
                </a:gridCol>
                <a:gridCol w="1618746">
                  <a:extLst>
                    <a:ext uri="{9D8B030D-6E8A-4147-A177-3AD203B41FA5}">
                      <a16:colId xmlns:a16="http://schemas.microsoft.com/office/drawing/2014/main" val="3868606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Pour l’exercice</a:t>
                      </a:r>
                      <a:r>
                        <a:rPr lang="fr-CA" sz="1600" baseline="0" dirty="0" smtClean="0"/>
                        <a:t> se terminant </a:t>
                      </a:r>
                    </a:p>
                    <a:p>
                      <a:pPr algn="ctr"/>
                      <a:r>
                        <a:rPr lang="fr-CA" sz="1600" baseline="0" dirty="0" smtClean="0"/>
                        <a:t>le 31 décembre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2022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2023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Écart</a:t>
                      </a:r>
                      <a:r>
                        <a:rPr lang="fr-CA" baseline="0" dirty="0" smtClean="0"/>
                        <a:t> en %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353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Rémunération et bénéfices marginaux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5 193 850 $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5 408 910 $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215 060 $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4,14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74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Biens et</a:t>
                      </a:r>
                      <a:r>
                        <a:rPr lang="fr-CA" baseline="0" dirty="0" smtClean="0"/>
                        <a:t> services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2 319 950 $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2 432 795 $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112 845 $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4,86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869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Location, entretien et réparation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 809 745 $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 843 605 $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  33 860 $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4,18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81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Biens</a:t>
                      </a:r>
                      <a:r>
                        <a:rPr lang="fr-CA" baseline="0" dirty="0" smtClean="0"/>
                        <a:t> non durables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1 773 885 $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1 907 605 $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133 720 $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aseline="0" dirty="0" smtClean="0"/>
                        <a:t> 7,53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365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Contributions</a:t>
                      </a:r>
                      <a:r>
                        <a:rPr lang="fr-CA" baseline="0" dirty="0" smtClean="0"/>
                        <a:t> à des organismes incluant quote-part à la MRC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2 438 180 $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2 557 995 $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dirty="0" smtClean="0"/>
                        <a:t>119 815 $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 smtClean="0"/>
                    </a:p>
                    <a:p>
                      <a:pPr algn="ctr"/>
                      <a:r>
                        <a:rPr lang="fr-CA" baseline="0" dirty="0" smtClean="0"/>
                        <a:t> </a:t>
                      </a:r>
                    </a:p>
                    <a:p>
                      <a:pPr algn="ctr"/>
                      <a:r>
                        <a:rPr lang="fr-CA" baseline="0" dirty="0" smtClean="0"/>
                        <a:t>  4,91</a:t>
                      </a:r>
                      <a:endParaRPr lang="fr-C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83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Frais de financement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224 090 $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252 475 $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28 385 $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12,66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373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Immobilisations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338 150 $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336 075 $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(2 075 $)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(0,61)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85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Autres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 36 875 $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 34 500 $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 (2 375 $)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(6,44)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561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Affectations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424 005 $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 365 290 $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 (58 715 $)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 (13,84)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59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TOTAL DES DÉPENSES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b="1" dirty="0" smtClean="0"/>
                        <a:t>   13 558 730 $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b="1" dirty="0" smtClean="0"/>
                        <a:t>   14 139 250 $</a:t>
                      </a:r>
                      <a:endParaRPr lang="fr-CA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b="1" dirty="0" smtClean="0"/>
                        <a:t> 580 520 $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b="1" dirty="0" smtClean="0"/>
                        <a:t>         4,28</a:t>
                      </a:r>
                      <a:endParaRPr lang="fr-C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808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6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72504" y="387438"/>
            <a:ext cx="656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Répartition des dépenses</a:t>
            </a:r>
            <a:endParaRPr lang="fr-CA" sz="4000" dirty="0"/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2016616350"/>
              </p:ext>
            </p:extLst>
          </p:nvPr>
        </p:nvGraphicFramePr>
        <p:xfrm>
          <a:off x="1043609" y="993913"/>
          <a:ext cx="9849678" cy="572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51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46044" y="924339"/>
            <a:ext cx="6231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TAXATIONS</a:t>
            </a:r>
            <a:r>
              <a:rPr lang="fr-CA" sz="5400" dirty="0" smtClean="0"/>
              <a:t> </a:t>
            </a:r>
            <a:r>
              <a:rPr lang="fr-CA" sz="5400" b="1" dirty="0" smtClean="0"/>
              <a:t>ET TARIFICATIONS</a:t>
            </a:r>
            <a:endParaRPr lang="fr-CA" sz="5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84" y="1162877"/>
            <a:ext cx="5987443" cy="5019261"/>
          </a:xfrm>
          <a:prstGeom prst="ellipse">
            <a:avLst/>
          </a:prstGeom>
          <a:ln w="63500" cap="rnd">
            <a:solidFill>
              <a:schemeClr val="tx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èche vers le haut 4"/>
          <p:cNvSpPr/>
          <p:nvPr/>
        </p:nvSpPr>
        <p:spPr>
          <a:xfrm>
            <a:off x="964095" y="3190461"/>
            <a:ext cx="812624" cy="1435608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2136912" y="3329609"/>
            <a:ext cx="2643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 smtClean="0">
                <a:solidFill>
                  <a:schemeClr val="accent3"/>
                </a:solidFill>
              </a:rPr>
              <a:t>3,8 %</a:t>
            </a:r>
            <a:endParaRPr lang="fr-CA" sz="6000" b="1" dirty="0">
              <a:solidFill>
                <a:schemeClr val="accent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83269" y="4252939"/>
            <a:ext cx="352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     </a:t>
            </a:r>
            <a:r>
              <a:rPr lang="fr-CA" sz="3200" dirty="0" smtClean="0"/>
              <a:t>En moyenne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8238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5863" y="430310"/>
            <a:ext cx="623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/>
              <a:t>Taux de taxes</a:t>
            </a:r>
            <a:endParaRPr lang="fr-CA" sz="5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755376" y="1060086"/>
            <a:ext cx="56851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400" dirty="0" smtClean="0"/>
          </a:p>
          <a:p>
            <a:r>
              <a:rPr lang="fr-CA" sz="1400" dirty="0" smtClean="0"/>
              <a:t>Les </a:t>
            </a:r>
            <a:r>
              <a:rPr lang="fr-CA" sz="1400" dirty="0"/>
              <a:t>taxes foncières constituent la principale source de revenus pour financer les activités de la Ville. Le montant des taxes à payer est basé sur la valeur de votre </a:t>
            </a:r>
            <a:r>
              <a:rPr lang="fr-CA" sz="1400" dirty="0" smtClean="0"/>
              <a:t>propriété (par tranche de 100 $ d’évaluation).</a:t>
            </a:r>
            <a:endParaRPr lang="fr-CA" sz="14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8299174" y="0"/>
            <a:ext cx="0" cy="69573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48" y="0"/>
            <a:ext cx="3823252" cy="6857999"/>
          </a:xfrm>
          <a:prstGeom prst="rect">
            <a:avLst/>
          </a:prstGeom>
        </p:spPr>
      </p:pic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252267"/>
              </p:ext>
            </p:extLst>
          </p:nvPr>
        </p:nvGraphicFramePr>
        <p:xfrm>
          <a:off x="337929" y="2538969"/>
          <a:ext cx="7613375" cy="333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12548">
                  <a:extLst>
                    <a:ext uri="{9D8B030D-6E8A-4147-A177-3AD203B41FA5}">
                      <a16:colId xmlns:a16="http://schemas.microsoft.com/office/drawing/2014/main" val="172187206"/>
                    </a:ext>
                  </a:extLst>
                </a:gridCol>
                <a:gridCol w="1457627">
                  <a:extLst>
                    <a:ext uri="{9D8B030D-6E8A-4147-A177-3AD203B41FA5}">
                      <a16:colId xmlns:a16="http://schemas.microsoft.com/office/drawing/2014/main" val="2486565106"/>
                    </a:ext>
                  </a:extLst>
                </a:gridCol>
                <a:gridCol w="1530626">
                  <a:extLst>
                    <a:ext uri="{9D8B030D-6E8A-4147-A177-3AD203B41FA5}">
                      <a16:colId xmlns:a16="http://schemas.microsoft.com/office/drawing/2014/main" val="4211294322"/>
                    </a:ext>
                  </a:extLst>
                </a:gridCol>
                <a:gridCol w="1212574">
                  <a:extLst>
                    <a:ext uri="{9D8B030D-6E8A-4147-A177-3AD203B41FA5}">
                      <a16:colId xmlns:a16="http://schemas.microsoft.com/office/drawing/2014/main" val="4209841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Par</a:t>
                      </a:r>
                      <a:r>
                        <a:rPr lang="fr-CA" sz="1600" baseline="0" dirty="0" smtClean="0"/>
                        <a:t> catégorie d’immeuble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2022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2023</a:t>
                      </a:r>
                      <a:endParaRPr lang="fr-C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/>
                        <a:t>Variation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68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Résidentiel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1,190 $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0,025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53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Non résidentiel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1,990 $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2,015 $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0,025 $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76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Industriel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2,150 $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2,175 $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dirty="0" smtClean="0"/>
                        <a:t>0,025 $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79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Terrains vagues desservis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1,190 $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0,025</a:t>
                      </a:r>
                      <a:r>
                        <a:rPr lang="fr-CA" sz="1600" baseline="0" dirty="0" smtClean="0"/>
                        <a:t>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90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6 logements et +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1,190 $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0,025 $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8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Agricole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1,170 $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1,195 $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0,025 $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811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Forestier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1,190 $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1,215 $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0,025 $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24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 smtClean="0"/>
                        <a:t>Taxes dette aqueduc et égout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0,120 $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/>
                        <a:t>0,110 $</a:t>
                      </a:r>
                      <a:endParaRPr lang="fr-CA" sz="16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600" dirty="0" smtClean="0"/>
                        <a:t>(0,10 $)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06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89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1292</Words>
  <Application>Microsoft Office PowerPoint</Application>
  <PresentationFormat>Grand écran</PresentationFormat>
  <Paragraphs>441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Wingdings</vt:lpstr>
      <vt:lpstr>Wingdings 3</vt:lpstr>
      <vt:lpstr>Ion</vt:lpstr>
      <vt:lpstr>BUDGET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2023</dc:title>
  <dc:creator>Sonia Levesque</dc:creator>
  <cp:lastModifiedBy>Sonia Levesque</cp:lastModifiedBy>
  <cp:revision>92</cp:revision>
  <cp:lastPrinted>2022-12-19T19:56:19Z</cp:lastPrinted>
  <dcterms:created xsi:type="dcterms:W3CDTF">2022-12-14T21:46:35Z</dcterms:created>
  <dcterms:modified xsi:type="dcterms:W3CDTF">2022-12-19T19:59:49Z</dcterms:modified>
</cp:coreProperties>
</file>