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olors4.xml" ContentType="application/vnd.ms-office.chartcolorstyl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5.xml" ContentType="application/vnd.ms-office.chartstyl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  <p:sldId id="268" r:id="rId14"/>
    <p:sldId id="269" r:id="rId15"/>
    <p:sldId id="270" r:id="rId16"/>
    <p:sldId id="280" r:id="rId17"/>
    <p:sldId id="271" r:id="rId18"/>
    <p:sldId id="272" r:id="rId19"/>
    <p:sldId id="276" r:id="rId20"/>
    <p:sldId id="279" r:id="rId21"/>
    <p:sldId id="277" r:id="rId22"/>
    <p:sldId id="278" r:id="rId23"/>
    <p:sldId id="273" r:id="rId24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332" autoAdjust="0"/>
  </p:normalViewPr>
  <p:slideViewPr>
    <p:cSldViewPr snapToGrid="0">
      <p:cViewPr varScale="1">
        <p:scale>
          <a:sx n="62" d="100"/>
          <a:sy n="62" d="100"/>
        </p:scale>
        <p:origin x="-758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Feuille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Feuille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Feuille_Microsoft_Office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Feuille_Microsoft_Office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Feuille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Répartition des revenus</c:v>
                </c:pt>
              </c:strCache>
            </c:strRef>
          </c:tx>
          <c:explosion val="1"/>
          <c:dPt>
            <c:idx val="0"/>
            <c:explosion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0B7-4BE3-A843-C333C0F3CBD5}"/>
              </c:ext>
            </c:extLst>
          </c:dPt>
          <c:dPt>
            <c:idx val="1"/>
            <c:spPr>
              <a:gradFill rotWithShape="1">
                <a:gsLst>
                  <a:gs pos="0">
                    <a:schemeClr val="accent2">
                      <a:tint val="98000"/>
                      <a:lumMod val="114000"/>
                    </a:schemeClr>
                  </a:gs>
                  <a:gs pos="100000">
                    <a:schemeClr val="accent2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0B7-4BE3-A843-C333C0F3CBD5}"/>
              </c:ext>
            </c:extLst>
          </c:dPt>
          <c:dPt>
            <c:idx val="2"/>
            <c:spPr>
              <a:gradFill rotWithShape="1">
                <a:gsLst>
                  <a:gs pos="0">
                    <a:schemeClr val="accent3">
                      <a:tint val="98000"/>
                      <a:lumMod val="114000"/>
                    </a:schemeClr>
                  </a:gs>
                  <a:gs pos="100000">
                    <a:schemeClr val="accent3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0B7-4BE3-A843-C333C0F3CBD5}"/>
              </c:ext>
            </c:extLst>
          </c:dPt>
          <c:dPt>
            <c:idx val="3"/>
            <c:spPr>
              <a:solidFill>
                <a:schemeClr val="accent1"/>
              </a:soli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0B7-4BE3-A843-C333C0F3CBD5}"/>
              </c:ext>
            </c:extLst>
          </c:dPt>
          <c:dPt>
            <c:idx val="4"/>
            <c:spPr>
              <a:solidFill>
                <a:schemeClr val="tx1">
                  <a:lumMod val="50000"/>
                </a:schemeClr>
              </a:soli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0B7-4BE3-A843-C333C0F3CBD5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Taxes</a:t>
                    </a:r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63%</a:t>
                    </a:r>
                  </a:p>
                </c:rich>
              </c:tx>
              <c:dLblPos val="outEnd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0B7-4BE3-A843-C333C0F3CBD5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fr-CA" dirty="0" smtClean="0"/>
                      <a:t>Compensation</a:t>
                    </a:r>
                    <a:r>
                      <a:rPr lang="fr-CA" baseline="0" dirty="0" smtClean="0"/>
                      <a:t> tenant lieu de taxes</a:t>
                    </a:r>
                    <a:r>
                      <a:rPr lang="fr-CA" baseline="0" dirty="0"/>
                      <a:t>
</a:t>
                    </a:r>
                    <a:r>
                      <a:rPr lang="fr-CA" baseline="0" dirty="0" smtClean="0"/>
                      <a:t>16%</a:t>
                    </a:r>
                  </a:p>
                </c:rich>
              </c:tx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0B7-4BE3-A843-C333C0F3CBD5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Subventions </a:t>
                    </a:r>
                    <a:r>
                      <a:rPr lang="en-US" dirty="0" err="1" smtClean="0"/>
                      <a:t>gouvernementales</a:t>
                    </a:r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12%</a:t>
                    </a:r>
                  </a:p>
                </c:rich>
              </c:tx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0B7-4BE3-A843-C333C0F3CBD5}"/>
                </c:ext>
              </c:extLst>
            </c:dLbl>
            <c:dLbl>
              <c:idx val="3"/>
              <c:layout>
                <c:manualLayout>
                  <c:x val="2.1875000000000006E-2"/>
                  <c:y val="7.0312495674674222E-2"/>
                </c:manualLayout>
              </c:layout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0B7-4BE3-A843-C333C0F3CBD5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CatName val="1"/>
            <c:showPercent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Feuil1!$A$2:$A$6</c:f>
              <c:strCache>
                <c:ptCount val="5"/>
                <c:pt idx="0">
                  <c:v>Taxes</c:v>
                </c:pt>
                <c:pt idx="1">
                  <c:v>Compensation tenant lieu de taxes</c:v>
                </c:pt>
                <c:pt idx="2">
                  <c:v>Subventions gouvernementales</c:v>
                </c:pt>
                <c:pt idx="3">
                  <c:v>Services rendus</c:v>
                </c:pt>
                <c:pt idx="4">
                  <c:v>Autres revenus</c:v>
                </c:pt>
              </c:strCache>
            </c:strRef>
          </c:cat>
          <c:val>
            <c:numRef>
              <c:f>Feuil1!$B$2:$B$6</c:f>
              <c:numCache>
                <c:formatCode>0.00%</c:formatCode>
                <c:ptCount val="5"/>
                <c:pt idx="0">
                  <c:v>0.65200000000000036</c:v>
                </c:pt>
                <c:pt idx="1">
                  <c:v>0.17700000000000007</c:v>
                </c:pt>
                <c:pt idx="2">
                  <c:v>8.5000000000000048E-2</c:v>
                </c:pt>
                <c:pt idx="3">
                  <c:v>7.0000000000000034E-2</c:v>
                </c:pt>
                <c:pt idx="4">
                  <c:v>1.6000000000000011E-2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B7-4BE3-A843-C333C0F3CBD5}"/>
            </c:ext>
          </c:extLst>
        </c:ser>
        <c:dLbls>
          <c:showPercent val="1"/>
        </c:dLbls>
      </c:pie3D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Répartition des dépenses par fonction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9D5-4855-9688-F3FDE84A0E5F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9D5-4855-9688-F3FDE84A0E5F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9D5-4855-9688-F3FDE84A0E5F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79E-4F06-9872-C2E3AB43DE5C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9D5-4855-9688-F3FDE84A0E5F}"/>
              </c:ext>
            </c:extLst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9D5-4855-9688-F3FDE84A0E5F}"/>
              </c:ext>
            </c:extLst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9D5-4855-9688-F3FDE84A0E5F}"/>
              </c:ext>
            </c:extLst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79E-4F06-9872-C2E3AB43DE5C}"/>
              </c:ext>
            </c:extLst>
          </c:dPt>
          <c:dPt>
            <c:idx val="8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79E-4F06-9872-C2E3AB43DE5C}"/>
              </c:ext>
            </c:extLst>
          </c:dPt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err="1" smtClean="0"/>
                      <a:t>Dépenses</a:t>
                    </a:r>
                    <a:r>
                      <a:rPr lang="en-US" baseline="0" dirty="0" smtClean="0"/>
                      <a:t> de </a:t>
                    </a:r>
                    <a:r>
                      <a:rPr lang="en-US" baseline="0" dirty="0" err="1" smtClean="0"/>
                      <a:t>financement</a:t>
                    </a:r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5%</a:t>
                    </a:r>
                  </a:p>
                </c:rich>
              </c:tx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9D5-4855-9688-F3FDE84A0E5F}"/>
                </c:ext>
              </c:extLst>
            </c:dLbl>
            <c:dLbl>
              <c:idx val="3"/>
              <c:layout>
                <c:manualLayout>
                  <c:x val="-1.8878327076998488E-2"/>
                  <c:y val="-4.1576220098505569E-2"/>
                </c:manualLayout>
              </c:layout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9E-4F06-9872-C2E3AB43DE5C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Loisirs et culture</a:t>
                    </a:r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17%</a:t>
                    </a:r>
                  </a:p>
                </c:rich>
              </c:tx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99D5-4855-9688-F3FDE84A0E5F}"/>
                </c:ext>
              </c:extLst>
            </c:dLbl>
            <c:dLbl>
              <c:idx val="8"/>
              <c:layout>
                <c:manualLayout>
                  <c:x val="7.1755670487210224E-2"/>
                  <c:y val="0.11079101925845551"/>
                </c:manualLayout>
              </c:layout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9E-4F06-9872-C2E3AB43DE5C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CatName val="1"/>
            <c:showPercent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Feuil1!$A$2:$A$10</c:f>
              <c:strCache>
                <c:ptCount val="9"/>
                <c:pt idx="0">
                  <c:v>Administration générale</c:v>
                </c:pt>
                <c:pt idx="1">
                  <c:v>Immobilisations</c:v>
                </c:pt>
                <c:pt idx="2">
                  <c:v>Dépenses de financement</c:v>
                </c:pt>
                <c:pt idx="3">
                  <c:v>Amén.-urb.-dév.</c:v>
                </c:pt>
                <c:pt idx="4">
                  <c:v>Santé et bien-être</c:v>
                </c:pt>
                <c:pt idx="5">
                  <c:v>Loisirs et culture</c:v>
                </c:pt>
                <c:pt idx="6">
                  <c:v>Hygiène du milieu</c:v>
                </c:pt>
                <c:pt idx="7">
                  <c:v>Transport</c:v>
                </c:pt>
                <c:pt idx="8">
                  <c:v>Sécurité publique</c:v>
                </c:pt>
              </c:strCache>
            </c:strRef>
          </c:cat>
          <c:val>
            <c:numRef>
              <c:f>Feuil1!$B$2:$B$10</c:f>
              <c:numCache>
                <c:formatCode>0%</c:formatCode>
                <c:ptCount val="9"/>
                <c:pt idx="0">
                  <c:v>0.15000000000000002</c:v>
                </c:pt>
                <c:pt idx="1">
                  <c:v>4.0000000000000008E-2</c:v>
                </c:pt>
                <c:pt idx="2">
                  <c:v>6.0000000000000005E-2</c:v>
                </c:pt>
                <c:pt idx="3">
                  <c:v>4.0000000000000008E-2</c:v>
                </c:pt>
                <c:pt idx="4">
                  <c:v>1.0000000000000002E-2</c:v>
                </c:pt>
                <c:pt idx="5">
                  <c:v>0.16</c:v>
                </c:pt>
                <c:pt idx="6">
                  <c:v>0.23</c:v>
                </c:pt>
                <c:pt idx="7">
                  <c:v>0.2</c:v>
                </c:pt>
                <c:pt idx="8">
                  <c:v>0.11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9E-4F06-9872-C2E3AB43DE5C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style val="6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 err="1" smtClean="0"/>
              <a:t>Compte</a:t>
            </a:r>
            <a:r>
              <a:rPr lang="en-US" sz="2800" baseline="0" dirty="0" smtClean="0"/>
              <a:t> de taxes </a:t>
            </a:r>
            <a:r>
              <a:rPr lang="en-US" sz="2800" baseline="0" dirty="0" err="1" smtClean="0"/>
              <a:t>moyen</a:t>
            </a:r>
            <a:r>
              <a:rPr lang="en-US" sz="2800" baseline="0" dirty="0" smtClean="0"/>
              <a:t> </a:t>
            </a:r>
          </a:p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aseline="0" dirty="0" err="1" smtClean="0"/>
              <a:t>Villes</a:t>
            </a:r>
            <a:r>
              <a:rPr lang="en-US" sz="2800" baseline="0" dirty="0" smtClean="0"/>
              <a:t> de plus de 6 000 habitants </a:t>
            </a:r>
          </a:p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aseline="0" dirty="0" smtClean="0"/>
              <a:t>du Bas-Saint-Laurent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Feuil1!$B$1</c:f>
              <c:strCache>
                <c:ptCount val="1"/>
                <c:pt idx="0">
                  <c:v>Villes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Pt>
            <c:idx val="0"/>
            <c:spPr>
              <a:solidFill>
                <a:schemeClr val="accent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0CE-439E-AA71-F8DEBADD7195}"/>
              </c:ext>
            </c:extLst>
          </c:dPt>
          <c:dPt>
            <c:idx val="6"/>
            <c:spPr>
              <a:solidFill>
                <a:schemeClr val="accent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0CE-439E-AA71-F8DEBADD7195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2 635 $</a:t>
                    </a:r>
                    <a:endParaRPr lang="en-US" dirty="0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0CE-439E-AA71-F8DEBADD71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Feuil1!$A$2:$A$8</c:f>
              <c:strCache>
                <c:ptCount val="6"/>
                <c:pt idx="0">
                  <c:v>Mont-Joli 2023</c:v>
                </c:pt>
                <c:pt idx="1">
                  <c:v>Amqui 2023</c:v>
                </c:pt>
                <c:pt idx="2">
                  <c:v>Rimouski 2023</c:v>
                </c:pt>
                <c:pt idx="3">
                  <c:v>Matane 2023</c:v>
                </c:pt>
                <c:pt idx="4">
                  <c:v>Rivière-du-Loup 2023</c:v>
                </c:pt>
                <c:pt idx="5">
                  <c:v>Moyenne des villes du BSL</c:v>
                </c:pt>
              </c:strCache>
            </c:strRef>
          </c:cat>
          <c:val>
            <c:numRef>
              <c:f>Feuil1!$B$2:$B$8</c:f>
              <c:numCache>
                <c:formatCode>"$"#,##0_);[Red]\("$"#,##0\)</c:formatCode>
                <c:ptCount val="7"/>
                <c:pt idx="0">
                  <c:v>2595</c:v>
                </c:pt>
                <c:pt idx="1">
                  <c:v>2660</c:v>
                </c:pt>
                <c:pt idx="2">
                  <c:v>2783</c:v>
                </c:pt>
                <c:pt idx="3">
                  <c:v>2891</c:v>
                </c:pt>
                <c:pt idx="4">
                  <c:v>3230</c:v>
                </c:pt>
                <c:pt idx="5">
                  <c:v>2838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CE-439E-AA71-F8DEBADD7195}"/>
            </c:ext>
          </c:extLst>
        </c:ser>
        <c:dLbls/>
        <c:gapWidth val="219"/>
        <c:overlap val="-27"/>
        <c:axId val="93898624"/>
        <c:axId val="93900160"/>
      </c:barChart>
      <c:catAx>
        <c:axId val="938986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3900160"/>
        <c:crosses val="autoZero"/>
        <c:auto val="1"/>
        <c:lblAlgn val="ctr"/>
        <c:lblOffset val="100"/>
      </c:catAx>
      <c:valAx>
        <c:axId val="939001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3898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style val="7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sz="4400" dirty="0" smtClean="0"/>
              <a:t>Évolution de la dette à long terme</a:t>
            </a:r>
            <a:endParaRPr lang="fr-CA" sz="4400" dirty="0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stacked"/>
        <c:ser>
          <c:idx val="0"/>
          <c:order val="0"/>
          <c:tx>
            <c:strRef>
              <c:f>Feuil1!$B$1</c:f>
              <c:strCache>
                <c:ptCount val="1"/>
                <c:pt idx="0">
                  <c:v>Partie à la charge du citoyen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Feuil1!$A$2:$A$12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Feuil1!$B$2:$B$12</c:f>
              <c:numCache>
                <c:formatCode>"$"#,##0_);[Red]\("$"#,##0\)</c:formatCode>
                <c:ptCount val="11"/>
                <c:pt idx="0">
                  <c:v>10706649</c:v>
                </c:pt>
                <c:pt idx="1">
                  <c:v>9718773</c:v>
                </c:pt>
                <c:pt idx="2">
                  <c:v>9018065</c:v>
                </c:pt>
                <c:pt idx="3">
                  <c:v>8192070</c:v>
                </c:pt>
                <c:pt idx="4">
                  <c:v>7257075</c:v>
                </c:pt>
                <c:pt idx="5">
                  <c:v>6558690</c:v>
                </c:pt>
                <c:pt idx="6">
                  <c:v>5841809</c:v>
                </c:pt>
                <c:pt idx="7">
                  <c:v>6729420</c:v>
                </c:pt>
                <c:pt idx="8">
                  <c:v>6251401</c:v>
                </c:pt>
                <c:pt idx="9">
                  <c:v>5630614</c:v>
                </c:pt>
                <c:pt idx="10">
                  <c:v>5110843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97-45A6-9F5B-B28D3CDFB43E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Contribution gouvernementale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cat>
            <c:numRef>
              <c:f>Feuil1!$A$2:$A$12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Feuil1!$C$2:$C$12</c:f>
              <c:numCache>
                <c:formatCode>"$"#,##0_);[Red]\("$"#,##0\)</c:formatCode>
                <c:ptCount val="11"/>
                <c:pt idx="0">
                  <c:v>546068</c:v>
                </c:pt>
                <c:pt idx="1">
                  <c:v>1135831</c:v>
                </c:pt>
                <c:pt idx="2">
                  <c:v>1883047</c:v>
                </c:pt>
                <c:pt idx="3">
                  <c:v>1659098</c:v>
                </c:pt>
                <c:pt idx="4">
                  <c:v>1457572</c:v>
                </c:pt>
                <c:pt idx="5">
                  <c:v>1249838</c:v>
                </c:pt>
                <c:pt idx="6">
                  <c:v>1035819</c:v>
                </c:pt>
                <c:pt idx="7">
                  <c:v>6013830</c:v>
                </c:pt>
                <c:pt idx="8">
                  <c:v>5570474</c:v>
                </c:pt>
                <c:pt idx="9">
                  <c:v>4993186</c:v>
                </c:pt>
                <c:pt idx="10">
                  <c:v>4532257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97-45A6-9F5B-B28D3CDFB43E}"/>
            </c:ext>
          </c:extLst>
        </c:ser>
        <c:dLbls/>
        <c:overlap val="100"/>
        <c:axId val="137120000"/>
        <c:axId val="137150464"/>
      </c:barChart>
      <c:catAx>
        <c:axId val="13712000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7150464"/>
        <c:crosses val="autoZero"/>
        <c:auto val="1"/>
        <c:lblAlgn val="ctr"/>
        <c:lblOffset val="100"/>
      </c:catAx>
      <c:valAx>
        <c:axId val="13715046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7120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 smtClean="0"/>
              <a:t>Dette</a:t>
            </a:r>
            <a:r>
              <a:rPr lang="en-US" dirty="0" smtClean="0"/>
              <a:t> à la charge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citoyen</a:t>
            </a:r>
            <a:endParaRPr lang="en-US" dirty="0"/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3786774114173231"/>
          <c:y val="7.2562495536263816E-2"/>
          <c:w val="0.84650725885826761"/>
          <c:h val="0.83014844794854536"/>
        </c:manualLayout>
      </c:layout>
      <c:lineChart>
        <c:grouping val="standard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F27-40BC-B881-D2E6DE18EF6D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F27-40BC-B881-D2E6DE18EF6D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F27-40BC-B881-D2E6DE18EF6D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F27-40BC-B881-D2E6DE18EF6D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F27-40BC-B881-D2E6DE18EF6D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F27-40BC-B881-D2E6DE18EF6D}"/>
                </c:ext>
              </c:extLst>
            </c:dLbl>
            <c:dLbl>
              <c:idx val="7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F27-40BC-B881-D2E6DE18EF6D}"/>
                </c:ext>
              </c:extLst>
            </c:dLbl>
            <c:dLbl>
              <c:idx val="8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F27-40BC-B881-D2E6DE18EF6D}"/>
                </c:ext>
              </c:extLst>
            </c:dLbl>
            <c:dLbl>
              <c:idx val="9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F27-40BC-B881-D2E6DE18EF6D}"/>
                </c:ext>
              </c:extLst>
            </c:dLbl>
            <c:dLbl>
              <c:idx val="10"/>
              <c:layout>
                <c:manualLayout>
                  <c:x val="-1.1458200967218006E-16"/>
                  <c:y val="4.2632809877410811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4F27-40BC-B881-D2E6DE18EF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2014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Feuil1!$B$2:$B$12</c:f>
              <c:numCache>
                <c:formatCode>"$"#,##0_);[Red]\("$"#,##0\)</c:formatCode>
                <c:ptCount val="11"/>
                <c:pt idx="0">
                  <c:v>10706649</c:v>
                </c:pt>
                <c:pt idx="1">
                  <c:v>9718065</c:v>
                </c:pt>
                <c:pt idx="2">
                  <c:v>9018065</c:v>
                </c:pt>
                <c:pt idx="3">
                  <c:v>8192070</c:v>
                </c:pt>
                <c:pt idx="4">
                  <c:v>7257075</c:v>
                </c:pt>
                <c:pt idx="5">
                  <c:v>6558690</c:v>
                </c:pt>
                <c:pt idx="6">
                  <c:v>5841809</c:v>
                </c:pt>
                <c:pt idx="7">
                  <c:v>6729420</c:v>
                </c:pt>
                <c:pt idx="8">
                  <c:v>6251401</c:v>
                </c:pt>
                <c:pt idx="9">
                  <c:v>5630614</c:v>
                </c:pt>
                <c:pt idx="10">
                  <c:v>5110843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F27-40BC-B881-D2E6DE18EF6D}"/>
            </c:ext>
          </c:extLst>
        </c:ser>
        <c:dLbls>
          <c:showVal val="1"/>
        </c:dLbls>
        <c:marker val="1"/>
        <c:axId val="137167616"/>
        <c:axId val="137169152"/>
      </c:lineChart>
      <c:catAx>
        <c:axId val="13716761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7169152"/>
        <c:crosses val="autoZero"/>
        <c:auto val="1"/>
        <c:lblAlgn val="ctr"/>
        <c:lblOffset val="100"/>
      </c:catAx>
      <c:valAx>
        <c:axId val="13716915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7167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0068" y="1328530"/>
            <a:ext cx="8825658" cy="3329581"/>
          </a:xfrm>
        </p:spPr>
        <p:txBody>
          <a:bodyPr/>
          <a:lstStyle/>
          <a:p>
            <a:r>
              <a:rPr lang="fr-CA" dirty="0" smtClean="0"/>
              <a:t>BUDGET 2024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0068" y="4658111"/>
            <a:ext cx="6179295" cy="861420"/>
          </a:xfrm>
        </p:spPr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  Fonctionnement et investissement</a:t>
            </a:r>
            <a:endParaRPr lang="fr-CA" dirty="0">
              <a:solidFill>
                <a:schemeClr val="tx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 flipH="1">
            <a:off x="7136296" y="0"/>
            <a:ext cx="9939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6235" y="0"/>
            <a:ext cx="5058261" cy="6858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69" y="310496"/>
            <a:ext cx="2204470" cy="69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9987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9146" y="768239"/>
            <a:ext cx="6231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400" b="1" dirty="0" smtClean="0"/>
              <a:t>Tarifications</a:t>
            </a:r>
            <a:endParaRPr lang="fr-CA" sz="5400" b="1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8299174" y="0"/>
            <a:ext cx="0" cy="69573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8748" y="0"/>
            <a:ext cx="3823252" cy="6857999"/>
          </a:xfrm>
          <a:prstGeom prst="rect">
            <a:avLst/>
          </a:prstGeom>
        </p:spPr>
      </p:pic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98501463"/>
              </p:ext>
            </p:extLst>
          </p:nvPr>
        </p:nvGraphicFramePr>
        <p:xfrm>
          <a:off x="228598" y="2320749"/>
          <a:ext cx="7615880" cy="3312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91880">
                  <a:extLst>
                    <a:ext uri="{9D8B030D-6E8A-4147-A177-3AD203B41FA5}">
                      <a16:colId xmlns:a16="http://schemas.microsoft.com/office/drawing/2014/main" xmlns="" val="172187206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xmlns="" val="2486565106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xmlns="" val="4211294322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xmlns="" val="4209841386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dirty="0" smtClean="0"/>
                        <a:t>2023</a:t>
                      </a:r>
                      <a:endParaRPr lang="fr-C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dirty="0" smtClean="0"/>
                        <a:t>2024</a:t>
                      </a:r>
                      <a:endParaRPr lang="fr-CA" sz="18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dirty="0" smtClean="0"/>
                        <a:t>Écart</a:t>
                      </a:r>
                      <a:endParaRPr lang="fr-CA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968415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          Aqueduc</a:t>
                      </a:r>
                      <a:endParaRPr lang="fr-C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248 $</a:t>
                      </a:r>
                      <a:endParaRPr lang="fr-C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263 $</a:t>
                      </a:r>
                      <a:endParaRPr lang="fr-CA" sz="16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15 $</a:t>
                      </a:r>
                      <a:endParaRPr lang="fr-CA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4253727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          Égout</a:t>
                      </a:r>
                      <a:endParaRPr lang="fr-C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124 $</a:t>
                      </a:r>
                      <a:endParaRPr lang="fr-C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132 $</a:t>
                      </a:r>
                      <a:endParaRPr lang="fr-CA" sz="16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baseline="0" dirty="0" smtClean="0"/>
                        <a:t>  8</a:t>
                      </a:r>
                      <a:r>
                        <a:rPr lang="fr-CA" sz="1600" dirty="0" smtClean="0"/>
                        <a:t> $</a:t>
                      </a:r>
                      <a:endParaRPr lang="fr-CA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6276503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          </a:t>
                      </a:r>
                      <a:r>
                        <a:rPr lang="fr-CA" sz="1600" baseline="0" dirty="0" smtClean="0"/>
                        <a:t>G</a:t>
                      </a:r>
                      <a:r>
                        <a:rPr lang="fr-CA" sz="1600" dirty="0" smtClean="0"/>
                        <a:t>estion des matières résiduelles</a:t>
                      </a:r>
                      <a:endParaRPr lang="fr-C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275</a:t>
                      </a:r>
                      <a:r>
                        <a:rPr lang="fr-CA" sz="1600" baseline="0" dirty="0" smtClean="0"/>
                        <a:t> </a:t>
                      </a:r>
                      <a:r>
                        <a:rPr lang="fr-CA" sz="1600" dirty="0" smtClean="0"/>
                        <a:t>$</a:t>
                      </a:r>
                      <a:endParaRPr lang="fr-C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283 $</a:t>
                      </a:r>
                      <a:endParaRPr lang="fr-CA" sz="16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baseline="0" dirty="0" smtClean="0"/>
                        <a:t>  8</a:t>
                      </a:r>
                      <a:r>
                        <a:rPr lang="fr-CA" sz="1600" dirty="0" smtClean="0"/>
                        <a:t> $</a:t>
                      </a:r>
                      <a:endParaRPr lang="fr-CA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8479853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         </a:t>
                      </a:r>
                      <a:r>
                        <a:rPr lang="fr-CA" sz="1600" baseline="0" dirty="0" smtClean="0"/>
                        <a:t> </a:t>
                      </a:r>
                      <a:r>
                        <a:rPr lang="fr-CA" sz="1600" dirty="0" smtClean="0"/>
                        <a:t>Ramonage des cheminées</a:t>
                      </a:r>
                      <a:endParaRPr lang="fr-C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50</a:t>
                      </a:r>
                      <a:r>
                        <a:rPr lang="fr-CA" sz="1600" baseline="0" dirty="0" smtClean="0"/>
                        <a:t> $</a:t>
                      </a:r>
                      <a:endParaRPr lang="fr-C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50 $</a:t>
                      </a:r>
                      <a:endParaRPr lang="fr-CA" sz="16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-</a:t>
                      </a:r>
                      <a:endParaRPr lang="fr-CA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1790435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         </a:t>
                      </a:r>
                      <a:r>
                        <a:rPr lang="fr-CA" sz="1600" baseline="0" dirty="0" smtClean="0"/>
                        <a:t> </a:t>
                      </a:r>
                      <a:r>
                        <a:rPr lang="fr-CA" sz="1600" dirty="0" smtClean="0"/>
                        <a:t>Vidange des fosses septiques</a:t>
                      </a:r>
                      <a:endParaRPr lang="fr-C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230 $</a:t>
                      </a:r>
                      <a:endParaRPr lang="fr-C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230 $</a:t>
                      </a:r>
                      <a:endParaRPr lang="fr-CA" sz="16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-</a:t>
                      </a:r>
                      <a:endParaRPr lang="fr-CA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378124"/>
                  </a:ext>
                </a:extLst>
              </a:tr>
            </a:tbl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77270"/>
            <a:ext cx="1089996" cy="108999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7978" y="2895637"/>
            <a:ext cx="1500809" cy="150080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025" y="3753267"/>
            <a:ext cx="640876" cy="106812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734" y="4512384"/>
            <a:ext cx="654527" cy="65452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96" y="4881519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882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707601" y="935675"/>
            <a:ext cx="8362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800" b="1" dirty="0" smtClean="0"/>
              <a:t>Variation du compte </a:t>
            </a:r>
          </a:p>
          <a:p>
            <a:r>
              <a:rPr lang="fr-CA" sz="4800" b="1" dirty="0" smtClean="0"/>
              <a:t>de taxes moyen</a:t>
            </a:r>
            <a:endParaRPr lang="fr-CA" sz="4800" b="1" dirty="0"/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44624549"/>
              </p:ext>
            </p:extLst>
          </p:nvPr>
        </p:nvGraphicFramePr>
        <p:xfrm>
          <a:off x="1824937" y="3128545"/>
          <a:ext cx="8730420" cy="301383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730420">
                  <a:extLst>
                    <a:ext uri="{9D8B030D-6E8A-4147-A177-3AD203B41FA5}">
                      <a16:colId xmlns:a16="http://schemas.microsoft.com/office/drawing/2014/main" xmlns="" val="3052559901"/>
                    </a:ext>
                  </a:extLst>
                </a:gridCol>
              </a:tblGrid>
              <a:tr h="520031">
                <a:tc>
                  <a:txBody>
                    <a:bodyPr/>
                    <a:lstStyle/>
                    <a:p>
                      <a:r>
                        <a:rPr lang="fr-CA" dirty="0" smtClean="0"/>
                        <a:t>Évaluation</a:t>
                      </a:r>
                      <a:r>
                        <a:rPr lang="fr-CA" baseline="0" dirty="0" smtClean="0"/>
                        <a:t> résidence moyenne                                             150 000 $</a:t>
                      </a:r>
                      <a:endParaRPr lang="fr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41961424"/>
                  </a:ext>
                </a:extLst>
              </a:tr>
              <a:tr h="623452">
                <a:tc>
                  <a:txBody>
                    <a:bodyPr/>
                    <a:lstStyle/>
                    <a:p>
                      <a:r>
                        <a:rPr lang="fr-CA" dirty="0" smtClean="0"/>
                        <a:t>Compte</a:t>
                      </a:r>
                      <a:r>
                        <a:rPr lang="fr-CA" baseline="0" dirty="0" smtClean="0"/>
                        <a:t> de taxes moyen en 2024                                             2 718 $</a:t>
                      </a:r>
                      <a:endParaRPr lang="fr-CA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3620992"/>
                  </a:ext>
                </a:extLst>
              </a:tr>
              <a:tr h="623452">
                <a:tc>
                  <a:txBody>
                    <a:bodyPr/>
                    <a:lstStyle/>
                    <a:p>
                      <a:r>
                        <a:rPr lang="fr-CA" dirty="0" smtClean="0"/>
                        <a:t>Compte de taxes moyen</a:t>
                      </a:r>
                      <a:r>
                        <a:rPr lang="fr-CA" baseline="0" dirty="0" smtClean="0"/>
                        <a:t> en 2023                                             2 635 $</a:t>
                      </a:r>
                      <a:endParaRPr lang="fr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44965504"/>
                  </a:ext>
                </a:extLst>
              </a:tr>
              <a:tr h="623452">
                <a:tc>
                  <a:txBody>
                    <a:bodyPr/>
                    <a:lstStyle/>
                    <a:p>
                      <a:r>
                        <a:rPr lang="fr-CA" dirty="0" smtClean="0"/>
                        <a:t>Variation en</a:t>
                      </a:r>
                      <a:r>
                        <a:rPr lang="fr-CA" baseline="0" dirty="0" smtClean="0"/>
                        <a:t> $                                                                                    83 $</a:t>
                      </a:r>
                      <a:endParaRPr lang="fr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97675427"/>
                  </a:ext>
                </a:extLst>
              </a:tr>
              <a:tr h="623452">
                <a:tc>
                  <a:txBody>
                    <a:bodyPr/>
                    <a:lstStyle/>
                    <a:p>
                      <a:r>
                        <a:rPr lang="fr-CA" dirty="0" smtClean="0"/>
                        <a:t>Variation en %                                                                                3,17</a:t>
                      </a:r>
                      <a:r>
                        <a:rPr lang="fr-CA" baseline="0" dirty="0" smtClean="0"/>
                        <a:t> %</a:t>
                      </a:r>
                      <a:endParaRPr lang="fr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24278816"/>
                  </a:ext>
                </a:extLst>
              </a:tr>
            </a:tbl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5825" y="1024353"/>
            <a:ext cx="3286125" cy="275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100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566533" y="864704"/>
            <a:ext cx="11439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800" b="1" dirty="0" smtClean="0"/>
              <a:t>Variation du compte de taxes moyen</a:t>
            </a:r>
            <a:endParaRPr lang="fr-CA" sz="4800" b="1" dirty="0"/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98568923"/>
              </p:ext>
            </p:extLst>
          </p:nvPr>
        </p:nvGraphicFramePr>
        <p:xfrm>
          <a:off x="1252331" y="2081171"/>
          <a:ext cx="9720470" cy="44336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34223">
                  <a:extLst>
                    <a:ext uri="{9D8B030D-6E8A-4147-A177-3AD203B41FA5}">
                      <a16:colId xmlns:a16="http://schemas.microsoft.com/office/drawing/2014/main" xmlns="" val="1861036674"/>
                    </a:ext>
                  </a:extLst>
                </a:gridCol>
                <a:gridCol w="2523838">
                  <a:extLst>
                    <a:ext uri="{9D8B030D-6E8A-4147-A177-3AD203B41FA5}">
                      <a16:colId xmlns:a16="http://schemas.microsoft.com/office/drawing/2014/main" xmlns="" val="4098962943"/>
                    </a:ext>
                  </a:extLst>
                </a:gridCol>
                <a:gridCol w="2525496">
                  <a:extLst>
                    <a:ext uri="{9D8B030D-6E8A-4147-A177-3AD203B41FA5}">
                      <a16:colId xmlns:a16="http://schemas.microsoft.com/office/drawing/2014/main" xmlns="" val="1694404280"/>
                    </a:ext>
                  </a:extLst>
                </a:gridCol>
                <a:gridCol w="2136913">
                  <a:extLst>
                    <a:ext uri="{9D8B030D-6E8A-4147-A177-3AD203B41FA5}">
                      <a16:colId xmlns:a16="http://schemas.microsoft.com/office/drawing/2014/main" xmlns="" val="2823315160"/>
                    </a:ext>
                  </a:extLst>
                </a:gridCol>
              </a:tblGrid>
              <a:tr h="443369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dirty="0" smtClean="0"/>
                        <a:t>Taux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dirty="0" smtClean="0"/>
                        <a:t>Facture</a:t>
                      </a:r>
                      <a:endParaRPr lang="fr-CA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dirty="0" smtClean="0"/>
                        <a:t>Variation</a:t>
                      </a:r>
                      <a:endParaRPr lang="fr-CA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3336558"/>
                  </a:ext>
                </a:extLst>
              </a:tr>
            </a:tbl>
          </a:graphicData>
        </a:graphic>
      </p:graphicFrame>
      <p:graphicFrame>
        <p:nvGraphicFramePr>
          <p:cNvPr id="20" name="Tableau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09891623"/>
              </p:ext>
            </p:extLst>
          </p:nvPr>
        </p:nvGraphicFramePr>
        <p:xfrm>
          <a:off x="1252332" y="2524540"/>
          <a:ext cx="9720469" cy="3886202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2522971">
                  <a:extLst>
                    <a:ext uri="{9D8B030D-6E8A-4147-A177-3AD203B41FA5}">
                      <a16:colId xmlns:a16="http://schemas.microsoft.com/office/drawing/2014/main" xmlns="" val="1167362676"/>
                    </a:ext>
                  </a:extLst>
                </a:gridCol>
                <a:gridCol w="1238379">
                  <a:extLst>
                    <a:ext uri="{9D8B030D-6E8A-4147-A177-3AD203B41FA5}">
                      <a16:colId xmlns:a16="http://schemas.microsoft.com/office/drawing/2014/main" xmlns="" val="1549347358"/>
                    </a:ext>
                  </a:extLst>
                </a:gridCol>
                <a:gridCol w="1293831">
                  <a:extLst>
                    <a:ext uri="{9D8B030D-6E8A-4147-A177-3AD203B41FA5}">
                      <a16:colId xmlns:a16="http://schemas.microsoft.com/office/drawing/2014/main" xmlns="" val="1519998724"/>
                    </a:ext>
                  </a:extLst>
                </a:gridCol>
                <a:gridCol w="1201414">
                  <a:extLst>
                    <a:ext uri="{9D8B030D-6E8A-4147-A177-3AD203B41FA5}">
                      <a16:colId xmlns:a16="http://schemas.microsoft.com/office/drawing/2014/main" xmlns="" val="146462738"/>
                    </a:ext>
                  </a:extLst>
                </a:gridCol>
                <a:gridCol w="1326960">
                  <a:extLst>
                    <a:ext uri="{9D8B030D-6E8A-4147-A177-3AD203B41FA5}">
                      <a16:colId xmlns:a16="http://schemas.microsoft.com/office/drawing/2014/main" xmlns="" val="3931469614"/>
                    </a:ext>
                  </a:extLst>
                </a:gridCol>
                <a:gridCol w="1065756">
                  <a:extLst>
                    <a:ext uri="{9D8B030D-6E8A-4147-A177-3AD203B41FA5}">
                      <a16:colId xmlns:a16="http://schemas.microsoft.com/office/drawing/2014/main" xmlns="" val="313610733"/>
                    </a:ext>
                  </a:extLst>
                </a:gridCol>
                <a:gridCol w="1071158">
                  <a:extLst>
                    <a:ext uri="{9D8B030D-6E8A-4147-A177-3AD203B41FA5}">
                      <a16:colId xmlns:a16="http://schemas.microsoft.com/office/drawing/2014/main" xmlns="" val="3955321957"/>
                    </a:ext>
                  </a:extLst>
                </a:gridCol>
              </a:tblGrid>
              <a:tr h="403920">
                <a:tc>
                  <a:txBody>
                    <a:bodyPr/>
                    <a:lstStyle/>
                    <a:p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2024</a:t>
                      </a:r>
                      <a:endParaRPr lang="fr-C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2023</a:t>
                      </a:r>
                      <a:endParaRPr lang="fr-C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2024</a:t>
                      </a:r>
                      <a:endParaRPr lang="fr-CA" sz="1600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2023</a:t>
                      </a:r>
                      <a:endParaRPr lang="fr-C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$</a:t>
                      </a:r>
                      <a:endParaRPr lang="fr-C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%</a:t>
                      </a:r>
                      <a:endParaRPr lang="fr-CA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6646455"/>
                  </a:ext>
                </a:extLst>
              </a:tr>
              <a:tr h="624241"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/>
                        <a:t>Évaluation moyenne d’une résidence</a:t>
                      </a:r>
                      <a:endParaRPr lang="fr-C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150 000 $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baseline="0" dirty="0" smtClean="0"/>
                        <a:t> </a:t>
                      </a:r>
                      <a:r>
                        <a:rPr lang="fr-CA" sz="1600" dirty="0" smtClean="0"/>
                        <a:t>150 000 $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6854062"/>
                  </a:ext>
                </a:extLst>
              </a:tr>
              <a:tr h="446760">
                <a:tc>
                  <a:txBody>
                    <a:bodyPr/>
                    <a:lstStyle/>
                    <a:p>
                      <a:r>
                        <a:rPr lang="fr-CA" sz="1400" baseline="0" dirty="0" smtClean="0"/>
                        <a:t>Foncière générale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  1,26 $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1,215 $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1</a:t>
                      </a:r>
                      <a:r>
                        <a:rPr lang="fr-CA" sz="1600" baseline="0" dirty="0" smtClean="0"/>
                        <a:t>890 $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1 823 $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67 $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3,7%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81235529"/>
                  </a:ext>
                </a:extLst>
              </a:tr>
              <a:tr h="624241">
                <a:tc>
                  <a:txBody>
                    <a:bodyPr/>
                    <a:lstStyle/>
                    <a:p>
                      <a:r>
                        <a:rPr lang="fr-CA" sz="1400" dirty="0" smtClean="0"/>
                        <a:t>Foncière spéciale</a:t>
                      </a:r>
                      <a:r>
                        <a:rPr lang="fr-CA" sz="1400" baseline="0" dirty="0" smtClean="0"/>
                        <a:t> – </a:t>
                      </a:r>
                    </a:p>
                    <a:p>
                      <a:r>
                        <a:rPr lang="fr-CA" sz="1400" baseline="0" dirty="0" smtClean="0"/>
                        <a:t>aqueduc et égout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  </a:t>
                      </a:r>
                      <a:r>
                        <a:rPr lang="fr-CA" sz="1600" baseline="0" dirty="0" smtClean="0"/>
                        <a:t> </a:t>
                      </a:r>
                      <a:r>
                        <a:rPr lang="fr-CA" sz="1600" dirty="0" smtClean="0"/>
                        <a:t>0,10 $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0,11 $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 150 $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165 $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(15 $)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(9,1)%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64035321"/>
                  </a:ext>
                </a:extLst>
              </a:tr>
              <a:tr h="446760">
                <a:tc>
                  <a:txBody>
                    <a:bodyPr/>
                    <a:lstStyle/>
                    <a:p>
                      <a:r>
                        <a:rPr lang="fr-CA" sz="1400" dirty="0" smtClean="0"/>
                        <a:t>Tarif aqueduc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    263 $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248 $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 263 $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248 $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15 $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6 %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9009141"/>
                  </a:ext>
                </a:extLst>
              </a:tr>
              <a:tr h="446760">
                <a:tc>
                  <a:txBody>
                    <a:bodyPr/>
                    <a:lstStyle/>
                    <a:p>
                      <a:r>
                        <a:rPr lang="fr-CA" sz="1400" dirty="0" smtClean="0"/>
                        <a:t>Tarif égout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    132 $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124 $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 132 $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124 $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baseline="0" dirty="0" smtClean="0"/>
                        <a:t>  8</a:t>
                      </a:r>
                      <a:r>
                        <a:rPr lang="fr-CA" sz="1600" dirty="0" smtClean="0"/>
                        <a:t>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6 %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95506648"/>
                  </a:ext>
                </a:extLst>
              </a:tr>
              <a:tr h="446760">
                <a:tc>
                  <a:txBody>
                    <a:bodyPr/>
                    <a:lstStyle/>
                    <a:p>
                      <a:r>
                        <a:rPr lang="fr-CA" sz="1400" dirty="0" smtClean="0"/>
                        <a:t>Tarif</a:t>
                      </a:r>
                      <a:r>
                        <a:rPr lang="fr-CA" sz="1400" baseline="0" dirty="0" smtClean="0"/>
                        <a:t> matières résiduelles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    283 $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275</a:t>
                      </a:r>
                      <a:r>
                        <a:rPr lang="fr-CA" sz="1600" baseline="0" dirty="0" smtClean="0"/>
                        <a:t>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 283 $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275 $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baseline="0" dirty="0" smtClean="0"/>
                        <a:t>  8</a:t>
                      </a:r>
                      <a:r>
                        <a:rPr lang="fr-CA" sz="1600" dirty="0" smtClean="0"/>
                        <a:t>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3</a:t>
                      </a:r>
                      <a:r>
                        <a:rPr lang="fr-CA" sz="1600" baseline="0" dirty="0" smtClean="0"/>
                        <a:t> </a:t>
                      </a:r>
                      <a:r>
                        <a:rPr lang="fr-CA" sz="1600" dirty="0" smtClean="0"/>
                        <a:t>%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3765158"/>
                  </a:ext>
                </a:extLst>
              </a:tr>
              <a:tr h="446760">
                <a:tc>
                  <a:txBody>
                    <a:bodyPr/>
                    <a:lstStyle/>
                    <a:p>
                      <a:r>
                        <a:rPr lang="fr-CA" sz="1400" dirty="0" smtClean="0"/>
                        <a:t>TOTAL</a:t>
                      </a:r>
                      <a:endParaRPr lang="fr-C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2</a:t>
                      </a:r>
                      <a:r>
                        <a:rPr lang="fr-CA" sz="1600" baseline="0" dirty="0" smtClean="0"/>
                        <a:t> 718 $</a:t>
                      </a:r>
                      <a:endParaRPr lang="fr-CA" sz="1600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2 635 $</a:t>
                      </a:r>
                      <a:endParaRPr lang="fr-C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83 $</a:t>
                      </a:r>
                      <a:endParaRPr lang="fr-C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3,17 %</a:t>
                      </a:r>
                      <a:endParaRPr lang="fr-CA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1185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7976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phique 13"/>
          <p:cNvGraphicFramePr/>
          <p:nvPr>
            <p:extLst>
              <p:ext uri="{D42A27DB-BD31-4B8C-83A1-F6EECF244321}">
                <p14:modId xmlns:p14="http://schemas.microsoft.com/office/powerpoint/2010/main" xmlns="" val="2657081503"/>
              </p:ext>
            </p:extLst>
          </p:nvPr>
        </p:nvGraphicFramePr>
        <p:xfrm>
          <a:off x="1431235" y="516836"/>
          <a:ext cx="9491869" cy="6062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64437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08113" y="983975"/>
            <a:ext cx="7951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400" b="1" dirty="0" smtClean="0"/>
              <a:t>SITUATION DE LA DETTE</a:t>
            </a:r>
            <a:endParaRPr lang="fr-CA" sz="54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8057" y="1747334"/>
            <a:ext cx="5170482" cy="4334404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Flèche vers le bas 5"/>
          <p:cNvSpPr/>
          <p:nvPr/>
        </p:nvSpPr>
        <p:spPr>
          <a:xfrm>
            <a:off x="1428395" y="4223752"/>
            <a:ext cx="1080980" cy="1743721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ZoneTexte 6"/>
          <p:cNvSpPr txBox="1"/>
          <p:nvPr/>
        </p:nvSpPr>
        <p:spPr>
          <a:xfrm>
            <a:off x="2873715" y="4223752"/>
            <a:ext cx="3908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000" dirty="0" smtClean="0"/>
              <a:t>9,2 %</a:t>
            </a:r>
            <a:endParaRPr lang="fr-CA" sz="8000" dirty="0"/>
          </a:p>
        </p:txBody>
      </p:sp>
      <p:sp>
        <p:nvSpPr>
          <p:cNvPr id="2" name="ZoneTexte 1"/>
          <p:cNvSpPr txBox="1"/>
          <p:nvPr/>
        </p:nvSpPr>
        <p:spPr>
          <a:xfrm>
            <a:off x="1889760" y="2194028"/>
            <a:ext cx="49813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800" b="1" dirty="0" smtClean="0">
                <a:solidFill>
                  <a:schemeClr val="accent3"/>
                </a:solidFill>
              </a:rPr>
              <a:t>9,6 M$</a:t>
            </a:r>
            <a:endParaRPr lang="fr-CA" sz="88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644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phique 7"/>
          <p:cNvGraphicFramePr/>
          <p:nvPr>
            <p:extLst>
              <p:ext uri="{D42A27DB-BD31-4B8C-83A1-F6EECF244321}">
                <p14:modId xmlns:p14="http://schemas.microsoft.com/office/powerpoint/2010/main" xmlns="" val="319144972"/>
              </p:ext>
            </p:extLst>
          </p:nvPr>
        </p:nvGraphicFramePr>
        <p:xfrm>
          <a:off x="1952487" y="86875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04840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>
            <p:extLst>
              <p:ext uri="{D42A27DB-BD31-4B8C-83A1-F6EECF244321}">
                <p14:modId xmlns:p14="http://schemas.microsoft.com/office/powerpoint/2010/main" xmlns="" val="79810831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58091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8866" y="823722"/>
            <a:ext cx="4857586" cy="36588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ZoneTexte 17"/>
          <p:cNvSpPr txBox="1"/>
          <p:nvPr/>
        </p:nvSpPr>
        <p:spPr>
          <a:xfrm>
            <a:off x="760342" y="526774"/>
            <a:ext cx="4989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b="1" dirty="0" smtClean="0"/>
              <a:t>DOSSIER CITOYEN</a:t>
            </a:r>
            <a:endParaRPr lang="fr-CA" sz="44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487014" y="1485057"/>
            <a:ext cx="55360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 smtClean="0"/>
              <a:t>Compte de taxes municipales en ligne</a:t>
            </a:r>
          </a:p>
          <a:p>
            <a:r>
              <a:rPr lang="fr-CA" dirty="0" smtClean="0"/>
              <a:t>Inscrivez-vous à la plate-forme Voilà et créer votre dossier citoyen: </a:t>
            </a:r>
            <a:r>
              <a:rPr lang="fr-CA" b="1" dirty="0" smtClean="0"/>
              <a:t>mont-joli.appvoila.com/</a:t>
            </a:r>
            <a:r>
              <a:rPr lang="fr-CA" b="1" dirty="0" err="1" smtClean="0"/>
              <a:t>fr</a:t>
            </a:r>
            <a:r>
              <a:rPr lang="fr-CA" b="1" dirty="0"/>
              <a:t>/</a:t>
            </a:r>
          </a:p>
          <a:p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 smtClean="0"/>
              <a:t>Rôle </a:t>
            </a:r>
            <a:r>
              <a:rPr lang="fr-CA" b="1" dirty="0"/>
              <a:t>d'évaluation en ligne :</a:t>
            </a:r>
          </a:p>
          <a:p>
            <a:r>
              <a:rPr lang="fr-CA" dirty="0"/>
              <a:t>Consultez la valeur de votre propriété ou de </a:t>
            </a:r>
            <a:r>
              <a:rPr lang="fr-CA" dirty="0" smtClean="0"/>
              <a:t>vos propriétés </a:t>
            </a:r>
            <a:r>
              <a:rPr lang="fr-CA" dirty="0"/>
              <a:t>associées à votre compte en quelques clics: </a:t>
            </a:r>
            <a:r>
              <a:rPr lang="fr-CA" b="1" dirty="0" smtClean="0"/>
              <a:t>ville.mont-joli.qc.ca/ma-</a:t>
            </a:r>
            <a:r>
              <a:rPr lang="fr-CA" b="1" dirty="0" err="1" smtClean="0"/>
              <a:t>propriete</a:t>
            </a:r>
            <a:r>
              <a:rPr lang="fr-CA" b="1" dirty="0" smtClean="0"/>
              <a:t>/</a:t>
            </a:r>
            <a:r>
              <a:rPr lang="fr-CA" b="1" dirty="0" err="1" smtClean="0"/>
              <a:t>evaluation</a:t>
            </a:r>
            <a:r>
              <a:rPr lang="fr-CA" b="1" dirty="0" smtClean="0"/>
              <a:t>-municipale</a:t>
            </a:r>
            <a:endParaRPr lang="fr-CA" b="1" dirty="0"/>
          </a:p>
        </p:txBody>
      </p:sp>
      <p:sp>
        <p:nvSpPr>
          <p:cNvPr id="20" name="Rectangle 19"/>
          <p:cNvSpPr/>
          <p:nvPr/>
        </p:nvSpPr>
        <p:spPr>
          <a:xfrm>
            <a:off x="680323" y="4482548"/>
            <a:ext cx="6485790" cy="20772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 smtClean="0">
                <a:solidFill>
                  <a:schemeClr val="bg1"/>
                </a:solidFill>
              </a:rPr>
              <a:t>MODALITÉS DE PAIEMENT</a:t>
            </a:r>
          </a:p>
          <a:p>
            <a:pPr algn="ctr"/>
            <a:r>
              <a:rPr lang="fr-CA" dirty="0" smtClean="0"/>
              <a:t>Paiement en ligne via votre dossier citoyen</a:t>
            </a:r>
          </a:p>
          <a:p>
            <a:pPr algn="ctr"/>
            <a:r>
              <a:rPr lang="fr-CA" dirty="0" smtClean="0"/>
              <a:t>Paiement en ligne via votre institution financière</a:t>
            </a:r>
          </a:p>
          <a:p>
            <a:pPr algn="ctr"/>
            <a:r>
              <a:rPr lang="fr-CA" dirty="0" smtClean="0"/>
              <a:t>Au comptoir ou par la poste</a:t>
            </a:r>
          </a:p>
          <a:p>
            <a:pPr algn="ctr"/>
            <a:r>
              <a:rPr lang="fr-CA" b="1" dirty="0" smtClean="0">
                <a:solidFill>
                  <a:schemeClr val="bg1"/>
                </a:solidFill>
              </a:rPr>
              <a:t>Quatre dates à retenir: </a:t>
            </a:r>
          </a:p>
          <a:p>
            <a:pPr algn="ctr"/>
            <a:r>
              <a:rPr lang="fr-CA" dirty="0" smtClean="0"/>
              <a:t>15 mars, 1</a:t>
            </a:r>
            <a:r>
              <a:rPr lang="fr-CA" baseline="30000" dirty="0" smtClean="0"/>
              <a:t>er</a:t>
            </a:r>
            <a:r>
              <a:rPr lang="fr-CA" dirty="0" smtClean="0"/>
              <a:t> juin, 1</a:t>
            </a:r>
            <a:r>
              <a:rPr lang="fr-CA" baseline="30000" dirty="0" smtClean="0"/>
              <a:t>er</a:t>
            </a:r>
            <a:r>
              <a:rPr lang="fr-CA" dirty="0" smtClean="0"/>
              <a:t> septembre, 1</a:t>
            </a:r>
            <a:r>
              <a:rPr lang="fr-CA" baseline="30000" dirty="0" smtClean="0"/>
              <a:t>er</a:t>
            </a:r>
            <a:r>
              <a:rPr lang="fr-CA" dirty="0" smtClean="0"/>
              <a:t> novembre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323013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626165" y="481205"/>
            <a:ext cx="12489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 smtClean="0"/>
              <a:t>PROGRAMME TRIENNAL D’IMMOBILISATIONS</a:t>
            </a:r>
            <a:endParaRPr lang="fr-CA" sz="4000" b="1" dirty="0"/>
          </a:p>
        </p:txBody>
      </p:sp>
      <p:sp>
        <p:nvSpPr>
          <p:cNvPr id="4" name="Flèche droite 3"/>
          <p:cNvSpPr/>
          <p:nvPr/>
        </p:nvSpPr>
        <p:spPr>
          <a:xfrm>
            <a:off x="1114963" y="1493452"/>
            <a:ext cx="1441173" cy="1073426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Flèche droite 5"/>
          <p:cNvSpPr/>
          <p:nvPr/>
        </p:nvSpPr>
        <p:spPr>
          <a:xfrm>
            <a:off x="1114963" y="2924538"/>
            <a:ext cx="1440000" cy="10440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Flèche droite 6"/>
          <p:cNvSpPr/>
          <p:nvPr/>
        </p:nvSpPr>
        <p:spPr>
          <a:xfrm>
            <a:off x="1105024" y="4287126"/>
            <a:ext cx="1440000" cy="10440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/>
          <p:cNvSpPr txBox="1"/>
          <p:nvPr/>
        </p:nvSpPr>
        <p:spPr>
          <a:xfrm>
            <a:off x="1114963" y="1797890"/>
            <a:ext cx="1073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/>
              <a:t>2024</a:t>
            </a:r>
            <a:endParaRPr lang="fr-CA" sz="2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105024" y="3236106"/>
            <a:ext cx="1083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/>
              <a:t>2025</a:t>
            </a:r>
            <a:endParaRPr lang="fr-CA" sz="24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105024" y="4578293"/>
            <a:ext cx="929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/>
              <a:t>2026</a:t>
            </a:r>
            <a:endParaRPr lang="fr-CA" sz="24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2789299" y="1621303"/>
            <a:ext cx="303143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10,9 M$</a:t>
            </a:r>
          </a:p>
          <a:p>
            <a:endParaRPr lang="fr-CA" sz="48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r>
              <a:rPr lang="fr-CA" sz="40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 4,8 M$</a:t>
            </a:r>
          </a:p>
          <a:p>
            <a:endParaRPr lang="fr-CA" sz="4000" b="1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fr-CA" sz="40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fr-CA" sz="40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2,2 M$</a:t>
            </a:r>
          </a:p>
          <a:p>
            <a:endParaRPr lang="fr-CA" sz="48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824853" y="5630832"/>
            <a:ext cx="5251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b="1" dirty="0" smtClean="0">
                <a:solidFill>
                  <a:schemeClr val="accent3"/>
                </a:solidFill>
              </a:rPr>
              <a:t>TOTAL:  17,9 M$</a:t>
            </a:r>
            <a:endParaRPr lang="fr-CA" sz="4400" b="1" dirty="0">
              <a:solidFill>
                <a:schemeClr val="accent3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3299" y="1834101"/>
            <a:ext cx="6060060" cy="429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936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8299174" y="0"/>
            <a:ext cx="0" cy="69573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452846" y="470263"/>
            <a:ext cx="6949439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/>
              <a:t>En 2024</a:t>
            </a:r>
          </a:p>
          <a:p>
            <a:r>
              <a:rPr lang="fr-CA" sz="3600" b="1" dirty="0" smtClean="0">
                <a:solidFill>
                  <a:schemeClr val="accent5"/>
                </a:solidFill>
              </a:rPr>
              <a:t>TRAVAUX PUBLICS</a:t>
            </a:r>
          </a:p>
          <a:p>
            <a:endParaRPr lang="fr-CA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2000" b="1" dirty="0"/>
              <a:t>9</a:t>
            </a:r>
            <a:r>
              <a:rPr lang="fr-CA" sz="2000" b="1" dirty="0" smtClean="0"/>
              <a:t> M$</a:t>
            </a:r>
            <a:r>
              <a:rPr lang="fr-CA" sz="2000" dirty="0" smtClean="0"/>
              <a:t> pour la réfection complète des rues Benoit-Quimper, Ménard, Villeneuve et d’une partie du boulevard Jacques-Cartier nord;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2000" dirty="0" smtClean="0"/>
              <a:t>Plus de </a:t>
            </a:r>
            <a:r>
              <a:rPr lang="fr-CA" sz="2000" b="1" dirty="0"/>
              <a:t>5</a:t>
            </a:r>
            <a:r>
              <a:rPr lang="fr-CA" sz="2000" b="1" dirty="0" smtClean="0"/>
              <a:t>00 000 $ </a:t>
            </a:r>
            <a:r>
              <a:rPr lang="fr-CA" sz="2000" dirty="0" smtClean="0"/>
              <a:t>pour l’achat de matériel roulant;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2000" dirty="0" smtClean="0"/>
              <a:t>120 000 $ pour la réfection de l’entrepôt de l’aéroport;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2000" dirty="0" smtClean="0"/>
              <a:t>100 000 $ pour plan d’intervention aqueduc- égout-chaussée;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2000" dirty="0" smtClean="0"/>
              <a:t>82 000 $ pour plan d’intervention des sources d’eau potable.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4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400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4104" y="0"/>
            <a:ext cx="3857895" cy="286512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4103" y="2181118"/>
            <a:ext cx="3857895" cy="28934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4103" y="4554582"/>
            <a:ext cx="3857897" cy="230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368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47867" y="427382"/>
            <a:ext cx="71561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400" b="1" dirty="0" smtClean="0"/>
              <a:t>BUDGET ÉQUILIBRÉ DE </a:t>
            </a:r>
          </a:p>
          <a:p>
            <a:r>
              <a:rPr lang="fr-CA" sz="7200" b="1" dirty="0" smtClean="0">
                <a:solidFill>
                  <a:schemeClr val="accent3"/>
                </a:solidFill>
              </a:rPr>
              <a:t>15 234 740 $</a:t>
            </a:r>
            <a:endParaRPr lang="fr-CA" sz="7200" b="1" dirty="0">
              <a:solidFill>
                <a:schemeClr val="accent3"/>
              </a:solidFill>
            </a:endParaRPr>
          </a:p>
        </p:txBody>
      </p:sp>
      <p:sp>
        <p:nvSpPr>
          <p:cNvPr id="7" name="Flèche vers le haut 6"/>
          <p:cNvSpPr/>
          <p:nvPr/>
        </p:nvSpPr>
        <p:spPr>
          <a:xfrm>
            <a:off x="1262270" y="2663687"/>
            <a:ext cx="1021344" cy="1095490"/>
          </a:xfrm>
          <a:prstGeom prst="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/>
          <p:cNvSpPr txBox="1"/>
          <p:nvPr/>
        </p:nvSpPr>
        <p:spPr>
          <a:xfrm>
            <a:off x="2395329" y="2780769"/>
            <a:ext cx="3061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dirty="0" smtClean="0"/>
              <a:t>7,75 %</a:t>
            </a:r>
            <a:endParaRPr lang="fr-CA" sz="60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3052" y="1554917"/>
            <a:ext cx="5982178" cy="5014847"/>
          </a:xfrm>
          <a:prstGeom prst="ellipse">
            <a:avLst/>
          </a:prstGeom>
          <a:ln w="63500" cap="rnd"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ZoneTexte 11"/>
          <p:cNvSpPr txBox="1"/>
          <p:nvPr/>
        </p:nvSpPr>
        <p:spPr>
          <a:xfrm>
            <a:off x="407773" y="4101368"/>
            <a:ext cx="53273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 smtClean="0"/>
              <a:t>Équilibration d’un nouveau  rôle d’évaluation;</a:t>
            </a:r>
          </a:p>
          <a:p>
            <a:endParaRPr lang="fr-CA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 smtClean="0"/>
              <a:t>Hausse de la quote-part au Transport adapté et collectif;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A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 smtClean="0"/>
              <a:t>Création de nouveaux postes.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283031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8299174" y="0"/>
            <a:ext cx="0" cy="69573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452846" y="470263"/>
            <a:ext cx="6949439" cy="9171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400" dirty="0" smtClean="0"/>
          </a:p>
          <a:p>
            <a:endParaRPr lang="fr-CA" sz="2400" dirty="0"/>
          </a:p>
          <a:p>
            <a:r>
              <a:rPr lang="fr-CA" sz="2400" dirty="0" smtClean="0"/>
              <a:t>En 2024</a:t>
            </a:r>
          </a:p>
          <a:p>
            <a:r>
              <a:rPr lang="fr-CA" sz="3600" b="1" dirty="0" smtClean="0">
                <a:solidFill>
                  <a:schemeClr val="accent5"/>
                </a:solidFill>
              </a:rPr>
              <a:t>AMÉNAGEMENT, URBANISME ET DÉVELOPPEMENT</a:t>
            </a:r>
          </a:p>
          <a:p>
            <a:endParaRPr lang="fr-CA" sz="3600" b="1" dirty="0">
              <a:solidFill>
                <a:schemeClr val="accent5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000" dirty="0" smtClean="0"/>
              <a:t>125 000 $ pour l’acquisition d’un équipement pour retirer le myriophylle à épi du lac du Gros ruisseau;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000" dirty="0" smtClean="0"/>
              <a:t>200 000 $ pour prolongement des services dans développement résidentiel.</a:t>
            </a:r>
          </a:p>
          <a:p>
            <a:endParaRPr lang="fr-CA" sz="3600" b="1" dirty="0">
              <a:solidFill>
                <a:schemeClr val="accent5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000" dirty="0"/>
          </a:p>
          <a:p>
            <a:endParaRPr lang="fr-CA" sz="2000" dirty="0" smtClean="0"/>
          </a:p>
          <a:p>
            <a:endParaRPr lang="fr-CA" sz="3600" b="1" dirty="0">
              <a:solidFill>
                <a:schemeClr val="accent5"/>
              </a:solidFill>
            </a:endParaRPr>
          </a:p>
          <a:p>
            <a:endParaRPr lang="fr-CA" sz="3600" dirty="0"/>
          </a:p>
          <a:p>
            <a:pPr>
              <a:lnSpc>
                <a:spcPct val="150000"/>
              </a:lnSpc>
            </a:pPr>
            <a:endParaRPr lang="fr-CA" sz="2000" dirty="0"/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fr-CA" sz="2000" b="1" dirty="0" smtClean="0"/>
          </a:p>
          <a:p>
            <a:endParaRPr lang="fr-CA" sz="2000" dirty="0" smtClean="0"/>
          </a:p>
          <a:p>
            <a:endParaRPr lang="fr-CA" sz="2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4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400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9671" y="-1"/>
            <a:ext cx="3854644" cy="289098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9670" y="2890982"/>
            <a:ext cx="3842329" cy="396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211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8299174" y="0"/>
            <a:ext cx="0" cy="69573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452846" y="470263"/>
            <a:ext cx="6949439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400" dirty="0" smtClean="0"/>
          </a:p>
          <a:p>
            <a:endParaRPr lang="fr-CA" sz="2400" dirty="0"/>
          </a:p>
          <a:p>
            <a:r>
              <a:rPr lang="fr-CA" sz="2400" dirty="0" smtClean="0"/>
              <a:t>En 2024</a:t>
            </a:r>
          </a:p>
          <a:p>
            <a:r>
              <a:rPr lang="fr-CA" sz="3600" b="1" dirty="0" smtClean="0">
                <a:solidFill>
                  <a:schemeClr val="accent5"/>
                </a:solidFill>
              </a:rPr>
              <a:t>SÉCURITÉ INCENDIE</a:t>
            </a:r>
          </a:p>
          <a:p>
            <a:pPr>
              <a:lnSpc>
                <a:spcPct val="150000"/>
              </a:lnSpc>
            </a:pPr>
            <a:endParaRPr lang="fr-CA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000" dirty="0" smtClean="0"/>
              <a:t>92 000 $ pour l’achat de pinces de désincarcération;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000" dirty="0" smtClean="0"/>
              <a:t>45 000 $ pour l’achat d’appareils respiratoires;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000" dirty="0" smtClean="0"/>
              <a:t>40 000 $ pour Système Best et simulateur numérique </a:t>
            </a:r>
            <a:r>
              <a:rPr lang="fr-CA" sz="2000" dirty="0" err="1" smtClean="0"/>
              <a:t>Bulleyes</a:t>
            </a:r>
            <a:r>
              <a:rPr lang="fr-CA" sz="2000" dirty="0" smtClean="0"/>
              <a:t>.</a:t>
            </a:r>
          </a:p>
          <a:p>
            <a:pPr>
              <a:lnSpc>
                <a:spcPct val="150000"/>
              </a:lnSpc>
            </a:pPr>
            <a:endParaRPr lang="fr-CA" sz="2000" dirty="0" smtClean="0"/>
          </a:p>
          <a:p>
            <a:pPr>
              <a:lnSpc>
                <a:spcPct val="150000"/>
              </a:lnSpc>
            </a:pPr>
            <a:endParaRPr lang="fr-CA" sz="2000" dirty="0"/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fr-CA" sz="2000" b="1" dirty="0" smtClean="0"/>
          </a:p>
          <a:p>
            <a:endParaRPr lang="fr-CA" sz="2000" dirty="0" smtClean="0"/>
          </a:p>
          <a:p>
            <a:endParaRPr lang="fr-CA" sz="2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4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400" dirty="0" smtClean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0229" y="0"/>
            <a:ext cx="3831771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0229" y="0"/>
            <a:ext cx="4639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62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8299174" y="0"/>
            <a:ext cx="0" cy="69573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452846" y="470263"/>
            <a:ext cx="6949439" cy="8063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400" dirty="0" smtClean="0"/>
          </a:p>
          <a:p>
            <a:endParaRPr lang="fr-CA" sz="2400" dirty="0"/>
          </a:p>
          <a:p>
            <a:r>
              <a:rPr lang="fr-CA" sz="2400" dirty="0" smtClean="0"/>
              <a:t>En 2024</a:t>
            </a:r>
          </a:p>
          <a:p>
            <a:r>
              <a:rPr lang="fr-CA" sz="3600" b="1" dirty="0" smtClean="0">
                <a:solidFill>
                  <a:schemeClr val="accent5"/>
                </a:solidFill>
              </a:rPr>
              <a:t>LOISIRS ET CULTURE</a:t>
            </a:r>
          </a:p>
          <a:p>
            <a:endParaRPr lang="fr-CA" sz="3600" b="1" dirty="0">
              <a:solidFill>
                <a:schemeClr val="accent5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2000" dirty="0" smtClean="0"/>
              <a:t>100 000 $ pour projet de développement – études/piscine et bibliothèque;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2000" dirty="0"/>
              <a:t>4</a:t>
            </a:r>
            <a:r>
              <a:rPr lang="fr-CA" sz="2000" dirty="0" smtClean="0"/>
              <a:t>0 000 $ pour l’aménagement du Parc du ruisseau Lebrun;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2000" dirty="0"/>
              <a:t>4</a:t>
            </a:r>
            <a:r>
              <a:rPr lang="fr-CA" sz="2000" dirty="0" smtClean="0"/>
              <a:t>0 000 $ pour cabanon terrain de baseball</a:t>
            </a:r>
            <a:endParaRPr lang="fr-CA" sz="2000" dirty="0"/>
          </a:p>
          <a:p>
            <a:endParaRPr lang="fr-CA" sz="3600" b="1" dirty="0">
              <a:solidFill>
                <a:schemeClr val="accent5"/>
              </a:solidFill>
            </a:endParaRPr>
          </a:p>
          <a:p>
            <a:endParaRPr lang="fr-CA" sz="3600" dirty="0"/>
          </a:p>
          <a:p>
            <a:pPr>
              <a:lnSpc>
                <a:spcPct val="150000"/>
              </a:lnSpc>
            </a:pPr>
            <a:endParaRPr lang="fr-CA" sz="2000" dirty="0"/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fr-CA" sz="2000" b="1" dirty="0" smtClean="0"/>
          </a:p>
          <a:p>
            <a:endParaRPr lang="fr-CA" sz="2000" dirty="0" smtClean="0"/>
          </a:p>
          <a:p>
            <a:endParaRPr lang="fr-CA" sz="2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4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400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7688" y="2623127"/>
            <a:ext cx="3861692" cy="219900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7688" y="0"/>
            <a:ext cx="3861692" cy="289098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7688" y="4822133"/>
            <a:ext cx="3875100" cy="203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024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680322" y="222787"/>
            <a:ext cx="3518452" cy="1689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dirty="0"/>
          </a:p>
        </p:txBody>
      </p:sp>
      <p:sp>
        <p:nvSpPr>
          <p:cNvPr id="2" name="ZoneTexte 1"/>
          <p:cNvSpPr txBox="1"/>
          <p:nvPr/>
        </p:nvSpPr>
        <p:spPr>
          <a:xfrm>
            <a:off x="3160643" y="2594113"/>
            <a:ext cx="6291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7200" dirty="0" smtClean="0"/>
              <a:t>MERCI !</a:t>
            </a:r>
            <a:endParaRPr lang="fr-CA" sz="7200" dirty="0"/>
          </a:p>
        </p:txBody>
      </p:sp>
    </p:spTree>
    <p:extLst>
      <p:ext uri="{BB962C8B-B14F-4D97-AF65-F5344CB8AC3E}">
        <p14:creationId xmlns:p14="http://schemas.microsoft.com/office/powerpoint/2010/main" xmlns="" val="339764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64296" y="427383"/>
            <a:ext cx="7305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/>
              <a:t>Revenus de fonctionnement</a:t>
            </a:r>
            <a:endParaRPr lang="fr-CA" sz="40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5541810"/>
              </p:ext>
            </p:extLst>
          </p:nvPr>
        </p:nvGraphicFramePr>
        <p:xfrm>
          <a:off x="1123121" y="1560443"/>
          <a:ext cx="10118036" cy="4480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07905">
                  <a:extLst>
                    <a:ext uri="{9D8B030D-6E8A-4147-A177-3AD203B41FA5}">
                      <a16:colId xmlns:a16="http://schemas.microsoft.com/office/drawing/2014/main" xmlns="" val="2009259439"/>
                    </a:ext>
                  </a:extLst>
                </a:gridCol>
                <a:gridCol w="1868557">
                  <a:extLst>
                    <a:ext uri="{9D8B030D-6E8A-4147-A177-3AD203B41FA5}">
                      <a16:colId xmlns:a16="http://schemas.microsoft.com/office/drawing/2014/main" xmlns="" val="2976987999"/>
                    </a:ext>
                  </a:extLst>
                </a:gridCol>
                <a:gridCol w="1878495">
                  <a:extLst>
                    <a:ext uri="{9D8B030D-6E8A-4147-A177-3AD203B41FA5}">
                      <a16:colId xmlns:a16="http://schemas.microsoft.com/office/drawing/2014/main" xmlns="" val="982902162"/>
                    </a:ext>
                  </a:extLst>
                </a:gridCol>
                <a:gridCol w="1610139">
                  <a:extLst>
                    <a:ext uri="{9D8B030D-6E8A-4147-A177-3AD203B41FA5}">
                      <a16:colId xmlns:a16="http://schemas.microsoft.com/office/drawing/2014/main" xmlns="" val="4008397512"/>
                    </a:ext>
                  </a:extLst>
                </a:gridCol>
                <a:gridCol w="1152940">
                  <a:extLst>
                    <a:ext uri="{9D8B030D-6E8A-4147-A177-3AD203B41FA5}">
                      <a16:colId xmlns:a16="http://schemas.microsoft.com/office/drawing/2014/main" xmlns="" val="3335697443"/>
                    </a:ext>
                  </a:extLst>
                </a:gridCol>
              </a:tblGrid>
              <a:tr h="365834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Pour l’exercice se terminant</a:t>
                      </a:r>
                      <a:r>
                        <a:rPr lang="fr-CA" sz="1600" baseline="0" dirty="0" smtClean="0"/>
                        <a:t> le 31 décembre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2023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>
                          <a:solidFill>
                            <a:schemeClr val="tx1"/>
                          </a:solidFill>
                        </a:rPr>
                        <a:t>2024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Écart en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Écart en %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63859297"/>
                  </a:ext>
                </a:extLst>
              </a:tr>
              <a:tr h="638975">
                <a:tc>
                  <a:txBody>
                    <a:bodyPr/>
                    <a:lstStyle/>
                    <a:p>
                      <a:endParaRPr lang="fr-CA" b="0" dirty="0" smtClean="0"/>
                    </a:p>
                    <a:p>
                      <a:r>
                        <a:rPr lang="fr-CA" b="0" dirty="0" smtClean="0"/>
                        <a:t>Taxes</a:t>
                      </a:r>
                      <a:endParaRPr lang="fr-CA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       9</a:t>
                      </a:r>
                      <a:r>
                        <a:rPr lang="fr-CA" baseline="0" dirty="0" smtClean="0"/>
                        <a:t> 218 670</a:t>
                      </a:r>
                      <a:r>
                        <a:rPr lang="fr-CA" dirty="0" smtClean="0"/>
                        <a:t>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9 641</a:t>
                      </a:r>
                      <a:r>
                        <a:rPr lang="fr-CA" baseline="0" dirty="0" smtClean="0"/>
                        <a:t> 285</a:t>
                      </a:r>
                      <a:r>
                        <a:rPr lang="fr-CA" dirty="0" smtClean="0"/>
                        <a:t>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422</a:t>
                      </a:r>
                      <a:r>
                        <a:rPr lang="fr-CA" baseline="0" dirty="0" smtClean="0"/>
                        <a:t> 615 </a:t>
                      </a:r>
                      <a:r>
                        <a:rPr lang="fr-CA" dirty="0" smtClean="0"/>
                        <a:t>$ 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4,6</a:t>
                      </a:r>
                      <a:endParaRPr lang="fr-CA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21887941"/>
                  </a:ext>
                </a:extLst>
              </a:tr>
              <a:tr h="638975">
                <a:tc>
                  <a:txBody>
                    <a:bodyPr/>
                    <a:lstStyle/>
                    <a:p>
                      <a:r>
                        <a:rPr lang="fr-CA" b="0" dirty="0" smtClean="0"/>
                        <a:t>Compensation</a:t>
                      </a:r>
                      <a:r>
                        <a:rPr lang="fr-CA" b="0" baseline="0" dirty="0" smtClean="0"/>
                        <a:t> tenant lieu de taxes</a:t>
                      </a:r>
                      <a:endParaRPr lang="fr-CA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       </a:t>
                      </a:r>
                      <a:r>
                        <a:rPr lang="fr-CA" baseline="0" dirty="0" smtClean="0"/>
                        <a:t>2 495 650 $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2 393</a:t>
                      </a:r>
                      <a:r>
                        <a:rPr lang="fr-CA" baseline="0" dirty="0" smtClean="0"/>
                        <a:t> 890</a:t>
                      </a:r>
                      <a:r>
                        <a:rPr lang="fr-CA" dirty="0" smtClean="0"/>
                        <a:t>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(101</a:t>
                      </a:r>
                      <a:r>
                        <a:rPr lang="fr-CA" baseline="0" dirty="0" smtClean="0"/>
                        <a:t> 760</a:t>
                      </a:r>
                      <a:r>
                        <a:rPr lang="fr-CA" dirty="0" smtClean="0"/>
                        <a:t> $)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(4,1)</a:t>
                      </a:r>
                      <a:endParaRPr lang="fr-CA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30442393"/>
                  </a:ext>
                </a:extLst>
              </a:tr>
              <a:tr h="638975">
                <a:tc>
                  <a:txBody>
                    <a:bodyPr/>
                    <a:lstStyle/>
                    <a:p>
                      <a:r>
                        <a:rPr lang="fr-CA" b="0" dirty="0" smtClean="0"/>
                        <a:t>Subventions</a:t>
                      </a:r>
                      <a:r>
                        <a:rPr lang="fr-CA" b="0" baseline="0" dirty="0" smtClean="0"/>
                        <a:t> gouvernementales</a:t>
                      </a:r>
                      <a:endParaRPr lang="fr-CA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       1 198</a:t>
                      </a:r>
                      <a:r>
                        <a:rPr lang="fr-CA" baseline="0" dirty="0" smtClean="0"/>
                        <a:t> 760</a:t>
                      </a:r>
                      <a:r>
                        <a:rPr lang="fr-CA" dirty="0" smtClean="0"/>
                        <a:t>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1 866</a:t>
                      </a:r>
                      <a:r>
                        <a:rPr lang="fr-CA" baseline="0" dirty="0" smtClean="0"/>
                        <a:t> 030 $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667</a:t>
                      </a:r>
                      <a:r>
                        <a:rPr lang="fr-CA" baseline="0" dirty="0" smtClean="0"/>
                        <a:t> 270 $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55,7</a:t>
                      </a:r>
                      <a:endParaRPr lang="fr-CA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24368020"/>
                  </a:ext>
                </a:extLst>
              </a:tr>
              <a:tr h="638975">
                <a:tc>
                  <a:txBody>
                    <a:bodyPr/>
                    <a:lstStyle/>
                    <a:p>
                      <a:endParaRPr lang="fr-CA" b="0" dirty="0" smtClean="0"/>
                    </a:p>
                    <a:p>
                      <a:r>
                        <a:rPr lang="fr-CA" b="0" dirty="0" smtClean="0"/>
                        <a:t>Services</a:t>
                      </a:r>
                      <a:r>
                        <a:rPr lang="fr-CA" b="0" baseline="0" dirty="0" smtClean="0"/>
                        <a:t> rendus</a:t>
                      </a:r>
                      <a:endParaRPr lang="fr-CA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          994</a:t>
                      </a:r>
                      <a:r>
                        <a:rPr lang="fr-CA" baseline="0" dirty="0" smtClean="0"/>
                        <a:t> 770 $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1</a:t>
                      </a:r>
                      <a:r>
                        <a:rPr lang="fr-CA" baseline="0" dirty="0" smtClean="0"/>
                        <a:t> 079 545 $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   84</a:t>
                      </a:r>
                      <a:r>
                        <a:rPr lang="fr-CA" baseline="0" dirty="0" smtClean="0"/>
                        <a:t> 775 </a:t>
                      </a:r>
                      <a:r>
                        <a:rPr lang="fr-CA" dirty="0" smtClean="0"/>
                        <a:t>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8,5</a:t>
                      </a:r>
                      <a:endParaRPr lang="fr-CA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42928599"/>
                  </a:ext>
                </a:extLst>
              </a:tr>
              <a:tr h="638975">
                <a:tc>
                  <a:txBody>
                    <a:bodyPr/>
                    <a:lstStyle/>
                    <a:p>
                      <a:endParaRPr lang="fr-CA" b="0" dirty="0" smtClean="0"/>
                    </a:p>
                    <a:p>
                      <a:r>
                        <a:rPr lang="fr-CA" b="0" dirty="0" smtClean="0"/>
                        <a:t>Autres revenus</a:t>
                      </a:r>
                      <a:endParaRPr lang="fr-CA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          231</a:t>
                      </a:r>
                      <a:r>
                        <a:rPr lang="fr-CA" baseline="0" dirty="0" smtClean="0"/>
                        <a:t> 400</a:t>
                      </a:r>
                      <a:r>
                        <a:rPr lang="fr-CA" dirty="0" smtClean="0"/>
                        <a:t>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   253</a:t>
                      </a:r>
                      <a:r>
                        <a:rPr lang="fr-CA" baseline="0" dirty="0" smtClean="0"/>
                        <a:t> 990 $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  22</a:t>
                      </a:r>
                      <a:r>
                        <a:rPr lang="fr-CA" baseline="0" dirty="0" smtClean="0"/>
                        <a:t> 590 $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9,8</a:t>
                      </a:r>
                      <a:endParaRPr lang="fr-CA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03547888"/>
                  </a:ext>
                </a:extLst>
              </a:tr>
              <a:tr h="638975">
                <a:tc>
                  <a:txBody>
                    <a:bodyPr/>
                    <a:lstStyle/>
                    <a:p>
                      <a:endParaRPr lang="fr-CA" b="1" dirty="0" smtClean="0"/>
                    </a:p>
                    <a:p>
                      <a:r>
                        <a:rPr lang="fr-CA" b="1" dirty="0" smtClean="0"/>
                        <a:t>TOTAL DES REVENUS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b="1" dirty="0" smtClean="0"/>
                    </a:p>
                    <a:p>
                      <a:pPr algn="ctr"/>
                      <a:r>
                        <a:rPr lang="fr-CA" b="1" dirty="0" smtClean="0"/>
                        <a:t>     14</a:t>
                      </a:r>
                      <a:r>
                        <a:rPr lang="fr-CA" b="1" baseline="0" dirty="0" smtClean="0"/>
                        <a:t> 139 250 $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b="1" dirty="0" smtClean="0"/>
                    </a:p>
                    <a:p>
                      <a:r>
                        <a:rPr lang="fr-CA" b="1" dirty="0" smtClean="0"/>
                        <a:t>    15</a:t>
                      </a:r>
                      <a:r>
                        <a:rPr lang="fr-CA" b="1" baseline="0" dirty="0" smtClean="0"/>
                        <a:t> 234 740</a:t>
                      </a:r>
                      <a:r>
                        <a:rPr lang="fr-CA" b="1" dirty="0" smtClean="0"/>
                        <a:t> $</a:t>
                      </a:r>
                      <a:endParaRPr lang="fr-CA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b="1" dirty="0" smtClean="0"/>
                    </a:p>
                    <a:p>
                      <a:pPr algn="ctr"/>
                      <a:r>
                        <a:rPr lang="fr-CA" b="1" dirty="0" smtClean="0"/>
                        <a:t>1</a:t>
                      </a:r>
                      <a:r>
                        <a:rPr lang="fr-CA" b="1" baseline="0" dirty="0" smtClean="0"/>
                        <a:t> 095 490 $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b="1" dirty="0" smtClean="0"/>
                    </a:p>
                    <a:p>
                      <a:pPr algn="ctr"/>
                      <a:r>
                        <a:rPr lang="fr-CA" b="1" dirty="0" smtClean="0"/>
                        <a:t>7,75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0586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2097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>
            <p:extLst>
              <p:ext uri="{D42A27DB-BD31-4B8C-83A1-F6EECF244321}">
                <p14:modId xmlns:p14="http://schemas.microsoft.com/office/powerpoint/2010/main" xmlns="" val="2598204794"/>
              </p:ext>
            </p:extLst>
          </p:nvPr>
        </p:nvGraphicFramePr>
        <p:xfrm>
          <a:off x="2051879" y="1037718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093304" y="228600"/>
            <a:ext cx="10376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/>
              <a:t>Répartition des revenus</a:t>
            </a:r>
            <a:endParaRPr lang="fr-CA" sz="4000" dirty="0"/>
          </a:p>
        </p:txBody>
      </p:sp>
    </p:spTree>
    <p:extLst>
      <p:ext uri="{BB962C8B-B14F-4D97-AF65-F5344CB8AC3E}">
        <p14:creationId xmlns:p14="http://schemas.microsoft.com/office/powerpoint/2010/main" xmlns="" val="211398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110948" y="506896"/>
            <a:ext cx="5983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/>
              <a:t>Dépenses par fonction</a:t>
            </a:r>
            <a:endParaRPr lang="fr-CA" sz="40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9462542"/>
              </p:ext>
            </p:extLst>
          </p:nvPr>
        </p:nvGraphicFramePr>
        <p:xfrm>
          <a:off x="1152940" y="1335891"/>
          <a:ext cx="9752496" cy="5135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19209">
                  <a:extLst>
                    <a:ext uri="{9D8B030D-6E8A-4147-A177-3AD203B41FA5}">
                      <a16:colId xmlns:a16="http://schemas.microsoft.com/office/drawing/2014/main" xmlns="" val="1264807164"/>
                    </a:ext>
                  </a:extLst>
                </a:gridCol>
                <a:gridCol w="1705362">
                  <a:extLst>
                    <a:ext uri="{9D8B030D-6E8A-4147-A177-3AD203B41FA5}">
                      <a16:colId xmlns:a16="http://schemas.microsoft.com/office/drawing/2014/main" xmlns="" val="430018710"/>
                    </a:ext>
                  </a:extLst>
                </a:gridCol>
                <a:gridCol w="1753064">
                  <a:extLst>
                    <a:ext uri="{9D8B030D-6E8A-4147-A177-3AD203B41FA5}">
                      <a16:colId xmlns:a16="http://schemas.microsoft.com/office/drawing/2014/main" xmlns="" val="3056312130"/>
                    </a:ext>
                  </a:extLst>
                </a:gridCol>
                <a:gridCol w="1753064">
                  <a:extLst>
                    <a:ext uri="{9D8B030D-6E8A-4147-A177-3AD203B41FA5}">
                      <a16:colId xmlns:a16="http://schemas.microsoft.com/office/drawing/2014/main" xmlns="" val="2626707374"/>
                    </a:ext>
                  </a:extLst>
                </a:gridCol>
                <a:gridCol w="1421797">
                  <a:extLst>
                    <a:ext uri="{9D8B030D-6E8A-4147-A177-3AD203B41FA5}">
                      <a16:colId xmlns:a16="http://schemas.microsoft.com/office/drawing/2014/main" xmlns="" val="38686069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Pour l’exercice</a:t>
                      </a:r>
                      <a:r>
                        <a:rPr lang="fr-CA" sz="1600" baseline="0" dirty="0" smtClean="0"/>
                        <a:t> se terminant </a:t>
                      </a:r>
                    </a:p>
                    <a:p>
                      <a:pPr algn="ctr"/>
                      <a:r>
                        <a:rPr lang="fr-CA" sz="1600" baseline="0" dirty="0" smtClean="0"/>
                        <a:t>le 31 décembre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2023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2024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Écart</a:t>
                      </a:r>
                      <a:r>
                        <a:rPr lang="fr-CA" baseline="0" dirty="0" smtClean="0"/>
                        <a:t> en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Écart</a:t>
                      </a:r>
                      <a:r>
                        <a:rPr lang="fr-CA" baseline="0" dirty="0" smtClean="0"/>
                        <a:t> en %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98353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Administration générale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</a:t>
                      </a:r>
                      <a:r>
                        <a:rPr lang="fr-CA" baseline="0" dirty="0" smtClean="0"/>
                        <a:t> 084 963</a:t>
                      </a:r>
                      <a:r>
                        <a:rPr lang="fr-CA" dirty="0" smtClean="0"/>
                        <a:t>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2 335</a:t>
                      </a:r>
                      <a:r>
                        <a:rPr lang="fr-CA" baseline="0" dirty="0" smtClean="0"/>
                        <a:t> 027</a:t>
                      </a:r>
                      <a:r>
                        <a:rPr lang="fr-CA" dirty="0" smtClean="0"/>
                        <a:t>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250</a:t>
                      </a:r>
                      <a:r>
                        <a:rPr lang="fr-CA" baseline="0" dirty="0" smtClean="0"/>
                        <a:t> 064</a:t>
                      </a:r>
                      <a:r>
                        <a:rPr lang="fr-CA" dirty="0" smtClean="0"/>
                        <a:t>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12,0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5741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Sécurité</a:t>
                      </a:r>
                      <a:r>
                        <a:rPr lang="fr-CA" baseline="0" dirty="0" smtClean="0"/>
                        <a:t> publique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1 645</a:t>
                      </a:r>
                      <a:r>
                        <a:rPr lang="fr-CA" baseline="0" dirty="0" smtClean="0"/>
                        <a:t> 748</a:t>
                      </a:r>
                      <a:r>
                        <a:rPr lang="fr-CA" dirty="0" smtClean="0"/>
                        <a:t>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1 707</a:t>
                      </a:r>
                      <a:r>
                        <a:rPr lang="fr-CA" baseline="0" dirty="0" smtClean="0"/>
                        <a:t> 340 $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61</a:t>
                      </a:r>
                      <a:r>
                        <a:rPr lang="fr-CA" baseline="0" dirty="0" smtClean="0"/>
                        <a:t> 592</a:t>
                      </a:r>
                      <a:r>
                        <a:rPr lang="fr-CA" dirty="0" smtClean="0"/>
                        <a:t>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3,7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45869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Transport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3</a:t>
                      </a:r>
                      <a:r>
                        <a:rPr lang="fr-CA" baseline="0" dirty="0" smtClean="0"/>
                        <a:t> 012 892</a:t>
                      </a:r>
                      <a:r>
                        <a:rPr lang="fr-CA" dirty="0" smtClean="0"/>
                        <a:t>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3 145</a:t>
                      </a:r>
                      <a:r>
                        <a:rPr lang="fr-CA" baseline="0" dirty="0" smtClean="0"/>
                        <a:t> 279 $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132</a:t>
                      </a:r>
                      <a:r>
                        <a:rPr lang="fr-CA" baseline="0" dirty="0" smtClean="0"/>
                        <a:t> 387</a:t>
                      </a:r>
                      <a:r>
                        <a:rPr lang="fr-CA" dirty="0" smtClean="0"/>
                        <a:t>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</a:t>
                      </a:r>
                      <a:r>
                        <a:rPr lang="fr-CA" baseline="0" dirty="0" smtClean="0"/>
                        <a:t> </a:t>
                      </a:r>
                      <a:r>
                        <a:rPr lang="fr-CA" dirty="0" smtClean="0"/>
                        <a:t>4,4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74813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Hygiène</a:t>
                      </a:r>
                      <a:r>
                        <a:rPr lang="fr-CA" baseline="0" dirty="0" smtClean="0"/>
                        <a:t> du milieu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3 333</a:t>
                      </a:r>
                      <a:r>
                        <a:rPr lang="fr-CA" baseline="0" dirty="0" smtClean="0"/>
                        <a:t> 196</a:t>
                      </a:r>
                      <a:r>
                        <a:rPr lang="fr-CA" dirty="0" smtClean="0"/>
                        <a:t>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3</a:t>
                      </a:r>
                      <a:r>
                        <a:rPr lang="fr-CA" baseline="0" dirty="0" smtClean="0"/>
                        <a:t> 564 797$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baseline="0" dirty="0" smtClean="0"/>
                        <a:t>231 601$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6,9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9365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Santé et bien-être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117</a:t>
                      </a:r>
                      <a:r>
                        <a:rPr lang="fr-CA" baseline="0" dirty="0" smtClean="0"/>
                        <a:t> 000 $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118</a:t>
                      </a:r>
                      <a:r>
                        <a:rPr lang="fr-CA" baseline="0" dirty="0" smtClean="0"/>
                        <a:t> </a:t>
                      </a:r>
                      <a:r>
                        <a:rPr lang="fr-CA" dirty="0" smtClean="0"/>
                        <a:t>000 $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 1 000 $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0,9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2833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Aménagement</a:t>
                      </a:r>
                      <a:r>
                        <a:rPr lang="fr-CA" sz="1600" baseline="0" dirty="0" smtClean="0"/>
                        <a:t> -</a:t>
                      </a:r>
                      <a:r>
                        <a:rPr lang="fr-CA" sz="1600" dirty="0" smtClean="0"/>
                        <a:t>urbanisme-développement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650</a:t>
                      </a:r>
                      <a:r>
                        <a:rPr lang="fr-CA" baseline="0" dirty="0" smtClean="0"/>
                        <a:t> 856</a:t>
                      </a:r>
                      <a:r>
                        <a:rPr lang="fr-CA" dirty="0" smtClean="0"/>
                        <a:t>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659 588$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baseline="0" dirty="0" smtClean="0"/>
                        <a:t>    </a:t>
                      </a:r>
                      <a:r>
                        <a:rPr lang="fr-CA" dirty="0" smtClean="0"/>
                        <a:t>8</a:t>
                      </a:r>
                      <a:r>
                        <a:rPr lang="fr-CA" baseline="0" dirty="0" smtClean="0"/>
                        <a:t> 732 </a:t>
                      </a:r>
                      <a:r>
                        <a:rPr lang="fr-CA" dirty="0" smtClean="0"/>
                        <a:t>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1,3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51373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Loisirs et culture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</a:t>
                      </a:r>
                      <a:r>
                        <a:rPr lang="fr-CA" baseline="0" dirty="0" smtClean="0"/>
                        <a:t> 340 755 $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2 611</a:t>
                      </a:r>
                      <a:r>
                        <a:rPr lang="fr-CA" baseline="0" dirty="0" smtClean="0"/>
                        <a:t> 174</a:t>
                      </a:r>
                      <a:r>
                        <a:rPr lang="fr-CA" dirty="0" smtClean="0"/>
                        <a:t>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270 419 $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11,6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97858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Dépenses</a:t>
                      </a:r>
                      <a:r>
                        <a:rPr lang="fr-CA" baseline="0" dirty="0" smtClean="0"/>
                        <a:t> de financement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</a:t>
                      </a:r>
                      <a:r>
                        <a:rPr lang="fr-CA" baseline="0" dirty="0" smtClean="0"/>
                        <a:t> 252 475 $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229 895 $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(22 580)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dirty="0" smtClean="0"/>
                        <a:t>     </a:t>
                      </a:r>
                      <a:r>
                        <a:rPr lang="fr-CA" baseline="0" dirty="0" smtClean="0"/>
                        <a:t>  (8,9)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8561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Immobilisations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</a:t>
                      </a:r>
                      <a:r>
                        <a:rPr lang="fr-CA" baseline="0" dirty="0" smtClean="0"/>
                        <a:t>336 075 $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616 750 $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280</a:t>
                      </a:r>
                      <a:r>
                        <a:rPr lang="fr-CA" baseline="0" dirty="0" smtClean="0"/>
                        <a:t> 675 $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baseline="0" dirty="0" smtClean="0"/>
                        <a:t> 83,5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0593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Affectations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365</a:t>
                      </a:r>
                      <a:r>
                        <a:rPr lang="fr-CA" baseline="0" dirty="0" smtClean="0"/>
                        <a:t> 290$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246 890 $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(118</a:t>
                      </a:r>
                      <a:r>
                        <a:rPr lang="fr-CA" baseline="0" dirty="0" smtClean="0"/>
                        <a:t> 400 $</a:t>
                      </a:r>
                      <a:r>
                        <a:rPr lang="fr-CA" dirty="0" smtClean="0"/>
                        <a:t>)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(32,4)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5808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b="1" dirty="0" smtClean="0"/>
                        <a:t>TOTAL DES DÉPENSES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1" dirty="0" smtClean="0"/>
                        <a:t>14</a:t>
                      </a:r>
                      <a:r>
                        <a:rPr lang="fr-CA" b="1" baseline="0" dirty="0" smtClean="0"/>
                        <a:t> 139 250</a:t>
                      </a:r>
                      <a:r>
                        <a:rPr lang="fr-CA" b="1" dirty="0" smtClean="0"/>
                        <a:t> $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b="1" dirty="0" smtClean="0"/>
                        <a:t>15</a:t>
                      </a:r>
                      <a:r>
                        <a:rPr lang="fr-CA" b="1" baseline="0" dirty="0" smtClean="0"/>
                        <a:t> 234 740</a:t>
                      </a:r>
                      <a:r>
                        <a:rPr lang="fr-CA" b="1" dirty="0" smtClean="0"/>
                        <a:t> $</a:t>
                      </a:r>
                      <a:endParaRPr lang="fr-CA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b="1" baseline="0" dirty="0" smtClean="0"/>
                        <a:t>1 095 490 </a:t>
                      </a:r>
                      <a:r>
                        <a:rPr lang="fr-CA" b="1" dirty="0" smtClean="0"/>
                        <a:t>$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b="1" dirty="0" smtClean="0"/>
                        <a:t> 7,75</a:t>
                      </a:r>
                      <a:endParaRPr lang="fr-C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77608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3710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180617" y="367559"/>
            <a:ext cx="5983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/>
              <a:t>Dépenses par nature</a:t>
            </a:r>
            <a:endParaRPr lang="fr-CA" sz="40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05193231"/>
              </p:ext>
            </p:extLst>
          </p:nvPr>
        </p:nvGraphicFramePr>
        <p:xfrm>
          <a:off x="539931" y="1213971"/>
          <a:ext cx="11103429" cy="5369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51287">
                  <a:extLst>
                    <a:ext uri="{9D8B030D-6E8A-4147-A177-3AD203B41FA5}">
                      <a16:colId xmlns:a16="http://schemas.microsoft.com/office/drawing/2014/main" xmlns="" val="1264807164"/>
                    </a:ext>
                  </a:extLst>
                </a:gridCol>
                <a:gridCol w="1941592">
                  <a:extLst>
                    <a:ext uri="{9D8B030D-6E8A-4147-A177-3AD203B41FA5}">
                      <a16:colId xmlns:a16="http://schemas.microsoft.com/office/drawing/2014/main" xmlns="" val="430018710"/>
                    </a:ext>
                  </a:extLst>
                </a:gridCol>
                <a:gridCol w="1995902">
                  <a:extLst>
                    <a:ext uri="{9D8B030D-6E8A-4147-A177-3AD203B41FA5}">
                      <a16:colId xmlns:a16="http://schemas.microsoft.com/office/drawing/2014/main" xmlns="" val="3056312130"/>
                    </a:ext>
                  </a:extLst>
                </a:gridCol>
                <a:gridCol w="1995902">
                  <a:extLst>
                    <a:ext uri="{9D8B030D-6E8A-4147-A177-3AD203B41FA5}">
                      <a16:colId xmlns:a16="http://schemas.microsoft.com/office/drawing/2014/main" xmlns="" val="2626707374"/>
                    </a:ext>
                  </a:extLst>
                </a:gridCol>
                <a:gridCol w="1618746">
                  <a:extLst>
                    <a:ext uri="{9D8B030D-6E8A-4147-A177-3AD203B41FA5}">
                      <a16:colId xmlns:a16="http://schemas.microsoft.com/office/drawing/2014/main" xmlns="" val="38686069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Pour l’exercice</a:t>
                      </a:r>
                      <a:r>
                        <a:rPr lang="fr-CA" sz="1600" baseline="0" dirty="0" smtClean="0"/>
                        <a:t> se terminant </a:t>
                      </a:r>
                    </a:p>
                    <a:p>
                      <a:pPr algn="ctr"/>
                      <a:r>
                        <a:rPr lang="fr-CA" sz="1600" baseline="0" dirty="0" smtClean="0"/>
                        <a:t>le 31 décembre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2023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2024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Écart</a:t>
                      </a:r>
                      <a:r>
                        <a:rPr lang="fr-CA" baseline="0" dirty="0" smtClean="0"/>
                        <a:t> en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Écart</a:t>
                      </a:r>
                      <a:r>
                        <a:rPr lang="fr-CA" baseline="0" dirty="0" smtClean="0"/>
                        <a:t> en %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98353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Rémunération et bénéfices marginaux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5 408</a:t>
                      </a:r>
                      <a:r>
                        <a:rPr lang="fr-CA" baseline="0" dirty="0" smtClean="0"/>
                        <a:t> 910</a:t>
                      </a:r>
                      <a:r>
                        <a:rPr lang="fr-CA" dirty="0" smtClean="0"/>
                        <a:t>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6</a:t>
                      </a:r>
                      <a:r>
                        <a:rPr lang="fr-CA" baseline="0" dirty="0" smtClean="0"/>
                        <a:t> 115 925 </a:t>
                      </a:r>
                      <a:r>
                        <a:rPr lang="fr-CA" dirty="0" smtClean="0"/>
                        <a:t>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707</a:t>
                      </a:r>
                      <a:r>
                        <a:rPr lang="fr-CA" baseline="0" dirty="0" smtClean="0"/>
                        <a:t> 015 </a:t>
                      </a:r>
                      <a:r>
                        <a:rPr lang="fr-CA" dirty="0" smtClean="0"/>
                        <a:t>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13,1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5741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Biens et</a:t>
                      </a:r>
                      <a:r>
                        <a:rPr lang="fr-CA" baseline="0" dirty="0" smtClean="0"/>
                        <a:t> services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2 432</a:t>
                      </a:r>
                      <a:r>
                        <a:rPr lang="fr-CA" baseline="0" dirty="0" smtClean="0"/>
                        <a:t> 795</a:t>
                      </a:r>
                      <a:r>
                        <a:rPr lang="fr-CA" dirty="0" smtClean="0"/>
                        <a:t>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2 530</a:t>
                      </a:r>
                      <a:r>
                        <a:rPr lang="fr-CA" baseline="0" dirty="0" smtClean="0"/>
                        <a:t> 115</a:t>
                      </a:r>
                      <a:r>
                        <a:rPr lang="fr-CA" dirty="0" smtClean="0"/>
                        <a:t>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97</a:t>
                      </a:r>
                      <a:r>
                        <a:rPr lang="fr-CA" baseline="0" dirty="0" smtClean="0"/>
                        <a:t> 320 </a:t>
                      </a:r>
                      <a:r>
                        <a:rPr lang="fr-CA" dirty="0" smtClean="0"/>
                        <a:t>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4,0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45869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Location, entretien et réparation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    843 605 $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   907</a:t>
                      </a:r>
                      <a:r>
                        <a:rPr lang="fr-CA" baseline="0" dirty="0" smtClean="0"/>
                        <a:t> 805</a:t>
                      </a:r>
                      <a:r>
                        <a:rPr lang="fr-CA" dirty="0" smtClean="0"/>
                        <a:t>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  64</a:t>
                      </a:r>
                      <a:r>
                        <a:rPr lang="fr-CA" baseline="0" dirty="0" smtClean="0"/>
                        <a:t> 200</a:t>
                      </a:r>
                      <a:r>
                        <a:rPr lang="fr-CA" dirty="0" smtClean="0"/>
                        <a:t>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 7,6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74813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Biens</a:t>
                      </a:r>
                      <a:r>
                        <a:rPr lang="fr-CA" baseline="0" dirty="0" smtClean="0"/>
                        <a:t> non durables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1 907</a:t>
                      </a:r>
                      <a:r>
                        <a:rPr lang="fr-CA" baseline="0" dirty="0" smtClean="0"/>
                        <a:t> 605</a:t>
                      </a:r>
                      <a:r>
                        <a:rPr lang="fr-CA" dirty="0" smtClean="0"/>
                        <a:t>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1 932</a:t>
                      </a:r>
                      <a:r>
                        <a:rPr lang="fr-CA" baseline="0" dirty="0" smtClean="0"/>
                        <a:t> 800</a:t>
                      </a:r>
                      <a:r>
                        <a:rPr lang="fr-CA" dirty="0" smtClean="0"/>
                        <a:t>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25</a:t>
                      </a:r>
                      <a:r>
                        <a:rPr lang="fr-CA" baseline="0" dirty="0" smtClean="0"/>
                        <a:t> 195 </a:t>
                      </a:r>
                      <a:r>
                        <a:rPr lang="fr-CA" dirty="0" smtClean="0"/>
                        <a:t>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baseline="0" dirty="0" smtClean="0"/>
                        <a:t> 1,3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9365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Contributions</a:t>
                      </a:r>
                      <a:r>
                        <a:rPr lang="fr-CA" baseline="0" dirty="0" smtClean="0"/>
                        <a:t> à des organismes incluant quote-part à la MRC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2 557 995 $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2 613</a:t>
                      </a:r>
                      <a:r>
                        <a:rPr lang="fr-CA" baseline="0" dirty="0" smtClean="0"/>
                        <a:t> 170</a:t>
                      </a:r>
                      <a:r>
                        <a:rPr lang="fr-CA" dirty="0" smtClean="0"/>
                        <a:t>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 55</a:t>
                      </a:r>
                      <a:r>
                        <a:rPr lang="fr-CA" baseline="0" dirty="0" smtClean="0"/>
                        <a:t> 175</a:t>
                      </a:r>
                      <a:r>
                        <a:rPr lang="fr-CA" dirty="0" smtClean="0"/>
                        <a:t>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baseline="0" dirty="0" smtClean="0"/>
                        <a:t> </a:t>
                      </a:r>
                    </a:p>
                    <a:p>
                      <a:pPr algn="ctr"/>
                      <a:r>
                        <a:rPr lang="fr-CA" baseline="0" dirty="0" smtClean="0"/>
                        <a:t>  2,2</a:t>
                      </a:r>
                      <a:endParaRPr lang="fr-CA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2833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Frais de financement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252 475 $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236</a:t>
                      </a:r>
                      <a:r>
                        <a:rPr lang="fr-CA" baseline="0" dirty="0" smtClean="0"/>
                        <a:t> 785</a:t>
                      </a:r>
                      <a:r>
                        <a:rPr lang="fr-CA" dirty="0" smtClean="0"/>
                        <a:t>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(15</a:t>
                      </a:r>
                      <a:r>
                        <a:rPr lang="fr-CA" baseline="0" dirty="0" smtClean="0"/>
                        <a:t> 690 $)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(6,2)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51373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Immobilisations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336</a:t>
                      </a:r>
                      <a:r>
                        <a:rPr lang="fr-CA" baseline="0" dirty="0" smtClean="0"/>
                        <a:t> 075</a:t>
                      </a:r>
                      <a:r>
                        <a:rPr lang="fr-CA" dirty="0" smtClean="0"/>
                        <a:t>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615</a:t>
                      </a:r>
                      <a:r>
                        <a:rPr lang="fr-CA" baseline="0" dirty="0" smtClean="0"/>
                        <a:t> 750</a:t>
                      </a:r>
                      <a:r>
                        <a:rPr lang="fr-CA" dirty="0" smtClean="0"/>
                        <a:t>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279</a:t>
                      </a:r>
                      <a:r>
                        <a:rPr lang="fr-CA" baseline="0" dirty="0" smtClean="0"/>
                        <a:t> 675 $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83,2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97858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Autres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  34 500 $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  35</a:t>
                      </a:r>
                      <a:r>
                        <a:rPr lang="fr-CA" baseline="0" dirty="0" smtClean="0"/>
                        <a:t> 500</a:t>
                      </a:r>
                      <a:r>
                        <a:rPr lang="fr-CA" dirty="0" smtClean="0"/>
                        <a:t>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  1</a:t>
                      </a:r>
                      <a:r>
                        <a:rPr lang="fr-CA" baseline="0" dirty="0" smtClean="0"/>
                        <a:t> 000 $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2,9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8561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Affectations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365</a:t>
                      </a:r>
                      <a:r>
                        <a:rPr lang="fr-CA" baseline="0" dirty="0" smtClean="0"/>
                        <a:t> 290</a:t>
                      </a:r>
                      <a:r>
                        <a:rPr lang="fr-CA" dirty="0" smtClean="0"/>
                        <a:t>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246</a:t>
                      </a:r>
                      <a:r>
                        <a:rPr lang="fr-CA" baseline="0" dirty="0" smtClean="0"/>
                        <a:t> 890</a:t>
                      </a:r>
                      <a:r>
                        <a:rPr lang="fr-CA" dirty="0" smtClean="0"/>
                        <a:t>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(118</a:t>
                      </a:r>
                      <a:r>
                        <a:rPr lang="fr-CA" baseline="0" dirty="0" smtClean="0"/>
                        <a:t> 000 $)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(32,4)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0593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b="1" dirty="0" smtClean="0"/>
                        <a:t>TOTAL DES DÉPENSES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b="1" dirty="0" smtClean="0"/>
                        <a:t>   14</a:t>
                      </a:r>
                      <a:r>
                        <a:rPr lang="fr-CA" b="1" baseline="0" dirty="0" smtClean="0"/>
                        <a:t> 139 250</a:t>
                      </a:r>
                      <a:r>
                        <a:rPr lang="fr-CA" b="1" dirty="0" smtClean="0"/>
                        <a:t> $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b="1" dirty="0" smtClean="0"/>
                        <a:t>   15</a:t>
                      </a:r>
                      <a:r>
                        <a:rPr lang="fr-CA" b="1" baseline="0" dirty="0" smtClean="0"/>
                        <a:t> 234 740</a:t>
                      </a:r>
                      <a:r>
                        <a:rPr lang="fr-CA" b="1" dirty="0" smtClean="0"/>
                        <a:t> $</a:t>
                      </a:r>
                      <a:endParaRPr lang="fr-CA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b="1" dirty="0" smtClean="0"/>
                        <a:t> 1</a:t>
                      </a:r>
                      <a:r>
                        <a:rPr lang="fr-CA" b="1" baseline="0" dirty="0" smtClean="0"/>
                        <a:t> 095 490 $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1" dirty="0" smtClean="0"/>
                        <a:t>         7,75</a:t>
                      </a:r>
                      <a:endParaRPr lang="fr-C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5808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4367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/>
          <p:cNvGraphicFramePr/>
          <p:nvPr>
            <p:extLst>
              <p:ext uri="{D42A27DB-BD31-4B8C-83A1-F6EECF244321}">
                <p14:modId xmlns:p14="http://schemas.microsoft.com/office/powerpoint/2010/main" xmlns="" val="488676915"/>
              </p:ext>
            </p:extLst>
          </p:nvPr>
        </p:nvGraphicFramePr>
        <p:xfrm>
          <a:off x="1689652" y="1152938"/>
          <a:ext cx="8470348" cy="5496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1242391" y="238539"/>
            <a:ext cx="10137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/>
              <a:t>Répartition des dépenses par fonction</a:t>
            </a:r>
            <a:endParaRPr lang="fr-CA" sz="4000" dirty="0"/>
          </a:p>
        </p:txBody>
      </p:sp>
    </p:spTree>
    <p:extLst>
      <p:ext uri="{BB962C8B-B14F-4D97-AF65-F5344CB8AC3E}">
        <p14:creationId xmlns:p14="http://schemas.microsoft.com/office/powerpoint/2010/main" xmlns="" val="157511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46044" y="924339"/>
            <a:ext cx="62318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400" b="1" dirty="0" smtClean="0"/>
              <a:t>TAXATIONS</a:t>
            </a:r>
            <a:r>
              <a:rPr lang="fr-CA" sz="5400" dirty="0" smtClean="0"/>
              <a:t> </a:t>
            </a:r>
            <a:r>
              <a:rPr lang="fr-CA" sz="5400" b="1" dirty="0" smtClean="0"/>
              <a:t>ET TARIFICATIONS</a:t>
            </a:r>
            <a:endParaRPr lang="fr-CA" sz="5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8884" y="1162877"/>
            <a:ext cx="5987443" cy="5019261"/>
          </a:xfrm>
          <a:prstGeom prst="ellipse">
            <a:avLst/>
          </a:prstGeom>
          <a:ln w="63500" cap="rnd">
            <a:solidFill>
              <a:schemeClr val="tx1">
                <a:lumMod val="6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Flèche vers le haut 4"/>
          <p:cNvSpPr/>
          <p:nvPr/>
        </p:nvSpPr>
        <p:spPr>
          <a:xfrm>
            <a:off x="964095" y="3190461"/>
            <a:ext cx="812624" cy="1435608"/>
          </a:xfrm>
          <a:prstGeom prst="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ZoneTexte 5"/>
          <p:cNvSpPr txBox="1"/>
          <p:nvPr/>
        </p:nvSpPr>
        <p:spPr>
          <a:xfrm>
            <a:off x="2136912" y="3329609"/>
            <a:ext cx="26438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b="1" dirty="0" smtClean="0">
                <a:solidFill>
                  <a:schemeClr val="accent3"/>
                </a:solidFill>
              </a:rPr>
              <a:t>3,17 %</a:t>
            </a:r>
            <a:endParaRPr lang="fr-CA" sz="6000" b="1" dirty="0">
              <a:solidFill>
                <a:schemeClr val="accent3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83269" y="4252939"/>
            <a:ext cx="3528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     </a:t>
            </a:r>
            <a:r>
              <a:rPr lang="fr-CA" sz="3200" dirty="0" smtClean="0"/>
              <a:t>En moyenne</a:t>
            </a:r>
            <a:endParaRPr lang="fr-CA" sz="3200" dirty="0"/>
          </a:p>
        </p:txBody>
      </p:sp>
    </p:spTree>
    <p:extLst>
      <p:ext uri="{BB962C8B-B14F-4D97-AF65-F5344CB8AC3E}">
        <p14:creationId xmlns:p14="http://schemas.microsoft.com/office/powerpoint/2010/main" xmlns="" val="182384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75863" y="430310"/>
            <a:ext cx="6231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400" b="1" dirty="0" smtClean="0"/>
              <a:t>Taux de taxes</a:t>
            </a:r>
            <a:endParaRPr lang="fr-CA" sz="54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755376" y="1060086"/>
            <a:ext cx="56851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1400" dirty="0" smtClean="0"/>
          </a:p>
          <a:p>
            <a:r>
              <a:rPr lang="fr-CA" sz="1400" dirty="0" smtClean="0"/>
              <a:t>Les </a:t>
            </a:r>
            <a:r>
              <a:rPr lang="fr-CA" sz="1400" dirty="0"/>
              <a:t>taxes foncières constituent la principale source de revenus pour financer les activités de la Ville. Le montant des taxes à payer est basé sur la valeur de votre </a:t>
            </a:r>
            <a:r>
              <a:rPr lang="fr-CA" sz="1400" dirty="0" smtClean="0"/>
              <a:t>propriété (par tranche de 100 $ d’évaluation).</a:t>
            </a:r>
            <a:endParaRPr lang="fr-CA" sz="1400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8299174" y="0"/>
            <a:ext cx="0" cy="69573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8748" y="0"/>
            <a:ext cx="3823252" cy="6857999"/>
          </a:xfrm>
          <a:prstGeom prst="rect">
            <a:avLst/>
          </a:prstGeom>
        </p:spPr>
      </p:pic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2252267"/>
              </p:ext>
            </p:extLst>
          </p:nvPr>
        </p:nvGraphicFramePr>
        <p:xfrm>
          <a:off x="337929" y="2538969"/>
          <a:ext cx="7613375" cy="3332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412548">
                  <a:extLst>
                    <a:ext uri="{9D8B030D-6E8A-4147-A177-3AD203B41FA5}">
                      <a16:colId xmlns:a16="http://schemas.microsoft.com/office/drawing/2014/main" xmlns="" val="172187206"/>
                    </a:ext>
                  </a:extLst>
                </a:gridCol>
                <a:gridCol w="1457627">
                  <a:extLst>
                    <a:ext uri="{9D8B030D-6E8A-4147-A177-3AD203B41FA5}">
                      <a16:colId xmlns:a16="http://schemas.microsoft.com/office/drawing/2014/main" xmlns="" val="2486565106"/>
                    </a:ext>
                  </a:extLst>
                </a:gridCol>
                <a:gridCol w="1530626">
                  <a:extLst>
                    <a:ext uri="{9D8B030D-6E8A-4147-A177-3AD203B41FA5}">
                      <a16:colId xmlns:a16="http://schemas.microsoft.com/office/drawing/2014/main" xmlns="" val="4211294322"/>
                    </a:ext>
                  </a:extLst>
                </a:gridCol>
                <a:gridCol w="1212574">
                  <a:extLst>
                    <a:ext uri="{9D8B030D-6E8A-4147-A177-3AD203B41FA5}">
                      <a16:colId xmlns:a16="http://schemas.microsoft.com/office/drawing/2014/main" xmlns="" val="42098413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Par</a:t>
                      </a:r>
                      <a:r>
                        <a:rPr lang="fr-CA" sz="1600" baseline="0" dirty="0" smtClean="0"/>
                        <a:t> catégorie d’immeuble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2023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2024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Variation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9684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Résidentiel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1,215 $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1,260 $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0,045</a:t>
                      </a:r>
                      <a:r>
                        <a:rPr lang="fr-CA" sz="1600" baseline="0" dirty="0" smtClean="0"/>
                        <a:t> $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42537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Non résidentiel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2,015 $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2,060 $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0,045 $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62765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Industriel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2,175 $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2,220 $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600" dirty="0" smtClean="0"/>
                        <a:t>0,045 $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4798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Terrains vagues desservis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1,215 $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1,260 $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0,045</a:t>
                      </a:r>
                      <a:r>
                        <a:rPr lang="fr-CA" sz="1600" baseline="0" dirty="0" smtClean="0"/>
                        <a:t> $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17904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6 logements et +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1,215 $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1,260 $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0,045 $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378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Agricole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1,195 $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1,240 $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0,045 $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9811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Forestier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1,215 $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1,260 $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0,045 $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8624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Taxes dette aqueduc et égout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0,110$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0,100 $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600" dirty="0" smtClean="0"/>
                        <a:t>(0,010 $)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8506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7897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2018</TotalTime>
  <Words>1256</Words>
  <Application>Microsoft Office PowerPoint</Application>
  <PresentationFormat>Personnalisé</PresentationFormat>
  <Paragraphs>438</Paragraphs>
  <Slides>23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Ion</vt:lpstr>
      <vt:lpstr>BUDGET 2024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BUDGET 2023</dc:title>
  <dc:creator>Sonia Levesque</dc:creator>
  <cp:lastModifiedBy>nancy</cp:lastModifiedBy>
  <cp:revision>153</cp:revision>
  <cp:lastPrinted>2022-12-19T19:56:19Z</cp:lastPrinted>
  <dcterms:created xsi:type="dcterms:W3CDTF">2022-12-14T21:46:35Z</dcterms:created>
  <dcterms:modified xsi:type="dcterms:W3CDTF">2023-12-18T21:38:13Z</dcterms:modified>
</cp:coreProperties>
</file>